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4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4168" r:id="rId3"/>
    <p:sldMasterId id="2147484181" r:id="rId4"/>
    <p:sldMasterId id="2147484245" r:id="rId5"/>
  </p:sldMasterIdLst>
  <p:notesMasterIdLst>
    <p:notesMasterId r:id="rId62"/>
  </p:notesMasterIdLst>
  <p:sldIdLst>
    <p:sldId id="256" r:id="rId6"/>
    <p:sldId id="704" r:id="rId7"/>
    <p:sldId id="752" r:id="rId8"/>
    <p:sldId id="644" r:id="rId9"/>
    <p:sldId id="261" r:id="rId10"/>
    <p:sldId id="701" r:id="rId11"/>
    <p:sldId id="532" r:id="rId12"/>
    <p:sldId id="278" r:id="rId13"/>
    <p:sldId id="697" r:id="rId14"/>
    <p:sldId id="698" r:id="rId15"/>
    <p:sldId id="753" r:id="rId16"/>
    <p:sldId id="662" r:id="rId17"/>
    <p:sldId id="288" r:id="rId18"/>
    <p:sldId id="754" r:id="rId19"/>
    <p:sldId id="285" r:id="rId20"/>
    <p:sldId id="700" r:id="rId21"/>
    <p:sldId id="699" r:id="rId22"/>
    <p:sldId id="731" r:id="rId23"/>
    <p:sldId id="732" r:id="rId24"/>
    <p:sldId id="744" r:id="rId25"/>
    <p:sldId id="733" r:id="rId26"/>
    <p:sldId id="734" r:id="rId27"/>
    <p:sldId id="735" r:id="rId28"/>
    <p:sldId id="736" r:id="rId29"/>
    <p:sldId id="737" r:id="rId30"/>
    <p:sldId id="738" r:id="rId31"/>
    <p:sldId id="747" r:id="rId32"/>
    <p:sldId id="749" r:id="rId33"/>
    <p:sldId id="750" r:id="rId34"/>
    <p:sldId id="751" r:id="rId35"/>
    <p:sldId id="708" r:id="rId36"/>
    <p:sldId id="709" r:id="rId37"/>
    <p:sldId id="710" r:id="rId38"/>
    <p:sldId id="740" r:id="rId39"/>
    <p:sldId id="741" r:id="rId40"/>
    <p:sldId id="742" r:id="rId41"/>
    <p:sldId id="719" r:id="rId42"/>
    <p:sldId id="723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653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746" r:id="rId61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0068707-5D82-4075-9C8D-C6D06FA5095F}">
          <p14:sldIdLst>
            <p14:sldId id="256"/>
            <p14:sldId id="704"/>
          </p14:sldIdLst>
        </p14:section>
        <p14:section name="Omnex Intro" id="{460479F8-4998-4C9A-865C-7EB435BBB62D}">
          <p14:sldIdLst>
            <p14:sldId id="752"/>
            <p14:sldId id="644"/>
            <p14:sldId id="261"/>
            <p14:sldId id="701"/>
          </p14:sldIdLst>
        </p14:section>
        <p14:section name="EwQIMS Overview" id="{0D6CC2C0-ACC7-4428-B6D1-20EAD830113D}">
          <p14:sldIdLst>
            <p14:sldId id="532"/>
            <p14:sldId id="278"/>
            <p14:sldId id="697"/>
            <p14:sldId id="698"/>
            <p14:sldId id="753"/>
            <p14:sldId id="662"/>
            <p14:sldId id="288"/>
            <p14:sldId id="754"/>
            <p14:sldId id="285"/>
            <p14:sldId id="700"/>
            <p14:sldId id="699"/>
          </p14:sldIdLst>
        </p14:section>
        <p14:section name="CHJ Requirements" id="{72B969F4-F115-4C40-9A8F-88CA42012DDE}">
          <p14:sldIdLst>
            <p14:sldId id="731"/>
            <p14:sldId id="732"/>
            <p14:sldId id="744"/>
            <p14:sldId id="733"/>
            <p14:sldId id="734"/>
            <p14:sldId id="735"/>
            <p14:sldId id="736"/>
            <p14:sldId id="737"/>
            <p14:sldId id="738"/>
            <p14:sldId id="747"/>
            <p14:sldId id="749"/>
            <p14:sldId id="750"/>
            <p14:sldId id="751"/>
            <p14:sldId id="708"/>
            <p14:sldId id="709"/>
            <p14:sldId id="710"/>
            <p14:sldId id="740"/>
            <p14:sldId id="741"/>
            <p14:sldId id="742"/>
            <p14:sldId id="719"/>
            <p14:sldId id="723"/>
          </p14:sldIdLst>
        </p14:section>
        <p14:section name="APQP PPAP Manager" id="{FEF84034-20B2-42D7-A5B5-D29AFB6647B4}">
          <p14:sldIdLst>
            <p14:sldId id="567"/>
            <p14:sldId id="568"/>
            <p14:sldId id="569"/>
            <p14:sldId id="570"/>
            <p14:sldId id="571"/>
            <p14:sldId id="572"/>
            <p14:sldId id="573"/>
            <p14:sldId id="653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74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78E"/>
    <a:srgbClr val="54993E"/>
    <a:srgbClr val="A27B00"/>
    <a:srgbClr val="9EBC2A"/>
    <a:srgbClr val="3D6C38"/>
    <a:srgbClr val="E2AC00"/>
    <a:srgbClr val="63AF42"/>
    <a:srgbClr val="00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2363" autoAdjust="0"/>
  </p:normalViewPr>
  <p:slideViewPr>
    <p:cSldViewPr>
      <p:cViewPr>
        <p:scale>
          <a:sx n="71" d="100"/>
          <a:sy n="71" d="100"/>
        </p:scale>
        <p:origin x="-596" y="-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63860B1-96B0-45E9-9821-C7FA7E1AB8DB}" type="datetimeFigureOut">
              <a:rPr lang="en-US"/>
              <a:pPr>
                <a:defRPr/>
              </a:pPr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32FF12-03F6-44A1-81FE-D8050811F9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361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8D428D-3B20-4FED-A16F-B0FC1D16EA5A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4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598CA6-0D8E-442F-80DE-724F84196C1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228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654CF4-F3CF-45AD-A885-60BB7840EF51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918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AAB7F6-BD87-4142-9AD6-A2C55B34A13E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67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2C03-1C9A-42A1-83FF-C4CBECB25F4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08013" y="6538913"/>
            <a:ext cx="2843212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Copyrights © Omnex Inc.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189413" y="6538913"/>
            <a:ext cx="3860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www.omnex.com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E62AFFFE-7F68-4B49-9F5F-609E8D998008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pic>
        <p:nvPicPr>
          <p:cNvPr id="8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4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6FE1546E-115A-4AF8-9546-A4180BA71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42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0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2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37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059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35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2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CF9707C2-FC2C-4B1C-8B43-9FFB935D2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60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7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383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791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5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8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603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29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3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4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53D0237D-3D5C-488B-B921-F097962B8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088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17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7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14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68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1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995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08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5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5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8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8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8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 smtClean="0">
                <a:solidFill>
                  <a:srgbClr val="BFBFBF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</a:t>
            </a:r>
            <a:fld id="{94B8100A-2DE5-4EFB-AF5A-13F3CDB81D95}" type="slidenum">
              <a:rPr lang="en-US" altLang="en-US" sz="1800" smtClean="0">
                <a:solidFill>
                  <a:srgbClr val="BFBFB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en-US" altLang="en-US" sz="1200" dirty="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13" y="6538118"/>
            <a:ext cx="2843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1676" y="6659562"/>
            <a:ext cx="3752850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58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1324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7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47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4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046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386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8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prstClr val="white">
                    <a:lumMod val="50000"/>
                  </a:prst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0049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2287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94B8100A-2DE5-4EFB-AF5A-13F3CDB81D95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9120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445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4677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4332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91674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10089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12237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04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3902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7612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4114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1601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2015 Omnex, Inc. All Rights Reserved</a:t>
            </a: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6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4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7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47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56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57913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9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2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6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3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8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1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1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2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5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9237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1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10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3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7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10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55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5162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24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4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4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D9C26C28-DED1-41B1-8702-B2521C7F3B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68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25220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61681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1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9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1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11250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8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6/19/2018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Copyright 2016 Omnex, Inc. All Rights Reserved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18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6179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prstClr val="white">
                    <a:lumMod val="50000"/>
                  </a:prst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60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231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3705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133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Copyright 2015 Omnex, Inc. All Rights Reserved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96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8E8A78-F891-4B90-89C8-31525B03ECE4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FFBC20A-CCA3-49F2-B286-0FD658396D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Copyright 2015 Omnex, Inc. All Rights Reserved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075690"/>
            <a:ext cx="35931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0" y="169088"/>
            <a:ext cx="1766299" cy="46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" y="6072846"/>
            <a:ext cx="12167495" cy="797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316"/>
            <a:ext cx="1218882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4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4" y="254215"/>
            <a:ext cx="8274335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31" indent="-228531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1595A8-C0D1-440F-9285-02C41B0A887A}" type="datetimeFigureOut">
              <a:rPr lang="en-IN" smtClean="0"/>
              <a:t>19-06-2018</a:t>
            </a:fld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5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DCD30C-C90F-478C-930D-18FA204E065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5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58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2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8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87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68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F6F3D4CB-4316-4000-AE99-5193E29B6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8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6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0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7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8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7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25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2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5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3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8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81F609ED-F8DB-47CA-8603-51F9A47C8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02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2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2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34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2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30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9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9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931E5377-FAC3-4837-B024-599254996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120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3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5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2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57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0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4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C057228-F43A-4EC7-9365-C2F86E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41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8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0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0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79F5AA25-EC1B-400E-A841-18D2AB38D8A5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3931B1-B49F-4E4F-ADEA-0BCFB7EB27F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3" y="169092"/>
            <a:ext cx="1766299" cy="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3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854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7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4C9FDE50-CC44-4441-8AC0-C9E72933F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6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1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75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83" y="254215"/>
            <a:ext cx="8274336" cy="511062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7982" y="1576070"/>
            <a:ext cx="10512862" cy="4351338"/>
          </a:xfrm>
        </p:spPr>
        <p:txBody>
          <a:bodyPr/>
          <a:lstStyle>
            <a:lvl1pPr marL="228525" indent="-228525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E9F693D9-B16A-426A-AF0F-5FD0FBEAF24A}" type="datetimeFigureOut">
              <a:rPr lang="en-US" smtClean="0"/>
              <a:pPr>
                <a:defRPr/>
              </a:pPr>
              <a:t>6/19/2018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225729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77E41B-377F-415E-8BAE-F49A928A988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225729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2016 Omnex, Inc. All Rights Reserved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825285" y="657362"/>
            <a:ext cx="8760718" cy="642341"/>
          </a:xfrm>
        </p:spPr>
        <p:txBody>
          <a:bodyPr>
            <a:noAutofit/>
          </a:bodyPr>
          <a:lstStyle>
            <a:lvl1pPr marL="0" indent="0">
              <a:buNone/>
              <a:defRPr sz="4999"/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254" y="1482090"/>
            <a:ext cx="359316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55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-22479" y="382462"/>
            <a:ext cx="4041196" cy="618493"/>
          </a:xfrm>
          <a:custGeom>
            <a:avLst/>
            <a:gdLst>
              <a:gd name="connsiteX0" fmla="*/ 0 w 8101263"/>
              <a:gd name="connsiteY0" fmla="*/ 0 h 1556084"/>
              <a:gd name="connsiteX1" fmla="*/ 8101263 w 8101263"/>
              <a:gd name="connsiteY1" fmla="*/ 0 h 1556084"/>
              <a:gd name="connsiteX2" fmla="*/ 8101263 w 8101263"/>
              <a:gd name="connsiteY2" fmla="*/ 1556084 h 1556084"/>
              <a:gd name="connsiteX3" fmla="*/ 0 w 8101263"/>
              <a:gd name="connsiteY3" fmla="*/ 1556084 h 1556084"/>
              <a:gd name="connsiteX4" fmla="*/ 0 w 8101263"/>
              <a:gd name="connsiteY4" fmla="*/ 0 h 1556084"/>
              <a:gd name="connsiteX0" fmla="*/ 0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0 w 8101263"/>
              <a:gd name="connsiteY4" fmla="*/ 16042 h 1572126"/>
              <a:gd name="connsiteX0" fmla="*/ 4429226 w 8101263"/>
              <a:gd name="connsiteY0" fmla="*/ 16042 h 1572126"/>
              <a:gd name="connsiteX1" fmla="*/ 6833937 w 8101263"/>
              <a:gd name="connsiteY1" fmla="*/ 0 h 1572126"/>
              <a:gd name="connsiteX2" fmla="*/ 8101263 w 8101263"/>
              <a:gd name="connsiteY2" fmla="*/ 1572126 h 1572126"/>
              <a:gd name="connsiteX3" fmla="*/ 0 w 8101263"/>
              <a:gd name="connsiteY3" fmla="*/ 1572126 h 1572126"/>
              <a:gd name="connsiteX4" fmla="*/ 4429226 w 8101263"/>
              <a:gd name="connsiteY4" fmla="*/ 16042 h 1572126"/>
              <a:gd name="connsiteX0" fmla="*/ 17648 w 3689685"/>
              <a:gd name="connsiteY0" fmla="*/ 16042 h 1604210"/>
              <a:gd name="connsiteX1" fmla="*/ 2422359 w 3689685"/>
              <a:gd name="connsiteY1" fmla="*/ 0 h 1604210"/>
              <a:gd name="connsiteX2" fmla="*/ 3689685 w 3689685"/>
              <a:gd name="connsiteY2" fmla="*/ 1572126 h 1604210"/>
              <a:gd name="connsiteX3" fmla="*/ 0 w 3689685"/>
              <a:gd name="connsiteY3" fmla="*/ 1604210 h 1604210"/>
              <a:gd name="connsiteX4" fmla="*/ 17648 w 3689685"/>
              <a:gd name="connsiteY4" fmla="*/ 16042 h 1604210"/>
              <a:gd name="connsiteX0" fmla="*/ 17648 w 3068534"/>
              <a:gd name="connsiteY0" fmla="*/ 16042 h 1604210"/>
              <a:gd name="connsiteX1" fmla="*/ 2422359 w 3068534"/>
              <a:gd name="connsiteY1" fmla="*/ 0 h 1604210"/>
              <a:gd name="connsiteX2" fmla="*/ 3068534 w 3068534"/>
              <a:gd name="connsiteY2" fmla="*/ 1572125 h 1604210"/>
              <a:gd name="connsiteX3" fmla="*/ 0 w 3068534"/>
              <a:gd name="connsiteY3" fmla="*/ 1604210 h 1604210"/>
              <a:gd name="connsiteX4" fmla="*/ 17648 w 3068534"/>
              <a:gd name="connsiteY4" fmla="*/ 16042 h 1604210"/>
              <a:gd name="connsiteX0" fmla="*/ 17648 w 2693303"/>
              <a:gd name="connsiteY0" fmla="*/ 16042 h 1604210"/>
              <a:gd name="connsiteX1" fmla="*/ 2422359 w 2693303"/>
              <a:gd name="connsiteY1" fmla="*/ 0 h 1604210"/>
              <a:gd name="connsiteX2" fmla="*/ 2693303 w 2693303"/>
              <a:gd name="connsiteY2" fmla="*/ 1547420 h 1604210"/>
              <a:gd name="connsiteX3" fmla="*/ 0 w 2693303"/>
              <a:gd name="connsiteY3" fmla="*/ 1604210 h 1604210"/>
              <a:gd name="connsiteX4" fmla="*/ 17648 w 2693303"/>
              <a:gd name="connsiteY4" fmla="*/ 16042 h 1604210"/>
              <a:gd name="connsiteX0" fmla="*/ 0 w 2697727"/>
              <a:gd name="connsiteY0" fmla="*/ 16042 h 1604210"/>
              <a:gd name="connsiteX1" fmla="*/ 2426783 w 2697727"/>
              <a:gd name="connsiteY1" fmla="*/ 0 h 1604210"/>
              <a:gd name="connsiteX2" fmla="*/ 2697727 w 2697727"/>
              <a:gd name="connsiteY2" fmla="*/ 1547420 h 1604210"/>
              <a:gd name="connsiteX3" fmla="*/ 4424 w 2697727"/>
              <a:gd name="connsiteY3" fmla="*/ 1604210 h 1604210"/>
              <a:gd name="connsiteX4" fmla="*/ 0 w 2697727"/>
              <a:gd name="connsiteY4" fmla="*/ 16042 h 1604210"/>
              <a:gd name="connsiteX0" fmla="*/ 0 w 2603919"/>
              <a:gd name="connsiteY0" fmla="*/ 16042 h 1604210"/>
              <a:gd name="connsiteX1" fmla="*/ 2426783 w 2603919"/>
              <a:gd name="connsiteY1" fmla="*/ 0 h 1604210"/>
              <a:gd name="connsiteX2" fmla="*/ 2603919 w 2603919"/>
              <a:gd name="connsiteY2" fmla="*/ 1596831 h 1604210"/>
              <a:gd name="connsiteX3" fmla="*/ 4424 w 2603919"/>
              <a:gd name="connsiteY3" fmla="*/ 1604210 h 1604210"/>
              <a:gd name="connsiteX4" fmla="*/ 0 w 2603919"/>
              <a:gd name="connsiteY4" fmla="*/ 16042 h 1604210"/>
              <a:gd name="connsiteX0" fmla="*/ 1204097 w 2599497"/>
              <a:gd name="connsiteY0" fmla="*/ 65453 h 1604210"/>
              <a:gd name="connsiteX1" fmla="*/ 2422361 w 2599497"/>
              <a:gd name="connsiteY1" fmla="*/ 0 h 1604210"/>
              <a:gd name="connsiteX2" fmla="*/ 2599497 w 2599497"/>
              <a:gd name="connsiteY2" fmla="*/ 1596831 h 1604210"/>
              <a:gd name="connsiteX3" fmla="*/ 2 w 2599497"/>
              <a:gd name="connsiteY3" fmla="*/ 1604210 h 1604210"/>
              <a:gd name="connsiteX4" fmla="*/ 1204097 w 2599497"/>
              <a:gd name="connsiteY4" fmla="*/ 65453 h 1604210"/>
              <a:gd name="connsiteX0" fmla="*/ 9058 w 1404458"/>
              <a:gd name="connsiteY0" fmla="*/ 65453 h 1604210"/>
              <a:gd name="connsiteX1" fmla="*/ 1227322 w 1404458"/>
              <a:gd name="connsiteY1" fmla="*/ 0 h 1604210"/>
              <a:gd name="connsiteX2" fmla="*/ 1404458 w 1404458"/>
              <a:gd name="connsiteY2" fmla="*/ 1596831 h 1604210"/>
              <a:gd name="connsiteX3" fmla="*/ 128 w 1404458"/>
              <a:gd name="connsiteY3" fmla="*/ 1604210 h 1604210"/>
              <a:gd name="connsiteX4" fmla="*/ 9058 w 1404458"/>
              <a:gd name="connsiteY4" fmla="*/ 65453 h 1604210"/>
              <a:gd name="connsiteX0" fmla="*/ 0 w 1413714"/>
              <a:gd name="connsiteY0" fmla="*/ 42867 h 1604210"/>
              <a:gd name="connsiteX1" fmla="*/ 1236578 w 1413714"/>
              <a:gd name="connsiteY1" fmla="*/ 0 h 1604210"/>
              <a:gd name="connsiteX2" fmla="*/ 1413714 w 1413714"/>
              <a:gd name="connsiteY2" fmla="*/ 1596831 h 1604210"/>
              <a:gd name="connsiteX3" fmla="*/ 9384 w 1413714"/>
              <a:gd name="connsiteY3" fmla="*/ 1604210 h 1604210"/>
              <a:gd name="connsiteX4" fmla="*/ 0 w 1413714"/>
              <a:gd name="connsiteY4" fmla="*/ 42867 h 1604210"/>
              <a:gd name="connsiteX0" fmla="*/ 3068 w 1416782"/>
              <a:gd name="connsiteY0" fmla="*/ 42867 h 1604210"/>
              <a:gd name="connsiteX1" fmla="*/ 1239646 w 1416782"/>
              <a:gd name="connsiteY1" fmla="*/ 0 h 1604210"/>
              <a:gd name="connsiteX2" fmla="*/ 1416782 w 1416782"/>
              <a:gd name="connsiteY2" fmla="*/ 1596831 h 1604210"/>
              <a:gd name="connsiteX3" fmla="*/ 243 w 1416782"/>
              <a:gd name="connsiteY3" fmla="*/ 1604210 h 1604210"/>
              <a:gd name="connsiteX4" fmla="*/ 3068 w 1416782"/>
              <a:gd name="connsiteY4" fmla="*/ 42867 h 16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82" h="1604210">
                <a:moveTo>
                  <a:pt x="3068" y="42867"/>
                </a:moveTo>
                <a:lnTo>
                  <a:pt x="1239646" y="0"/>
                </a:lnTo>
                <a:lnTo>
                  <a:pt x="1416782" y="1596831"/>
                </a:lnTo>
                <a:lnTo>
                  <a:pt x="243" y="1604210"/>
                </a:lnTo>
                <a:cubicBezTo>
                  <a:pt x="-1232" y="1074821"/>
                  <a:pt x="4543" y="572256"/>
                  <a:pt x="3068" y="42867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Parallelogram 14"/>
          <p:cNvSpPr/>
          <p:nvPr userDrawn="1"/>
        </p:nvSpPr>
        <p:spPr>
          <a:xfrm>
            <a:off x="3591165" y="376277"/>
            <a:ext cx="705834" cy="627439"/>
          </a:xfrm>
          <a:custGeom>
            <a:avLst/>
            <a:gdLst>
              <a:gd name="connsiteX0" fmla="*/ 0 w 638175"/>
              <a:gd name="connsiteY0" fmla="*/ 737393 h 737393"/>
              <a:gd name="connsiteX1" fmla="*/ 159544 w 638175"/>
              <a:gd name="connsiteY1" fmla="*/ 0 h 737393"/>
              <a:gd name="connsiteX2" fmla="*/ 638175 w 638175"/>
              <a:gd name="connsiteY2" fmla="*/ 0 h 737393"/>
              <a:gd name="connsiteX3" fmla="*/ 478631 w 638175"/>
              <a:gd name="connsiteY3" fmla="*/ 737393 h 737393"/>
              <a:gd name="connsiteX4" fmla="*/ 0 w 638175"/>
              <a:gd name="connsiteY4" fmla="*/ 737393 h 737393"/>
              <a:gd name="connsiteX0" fmla="*/ 0 w 1259681"/>
              <a:gd name="connsiteY0" fmla="*/ 737393 h 746918"/>
              <a:gd name="connsiteX1" fmla="*/ 159544 w 1259681"/>
              <a:gd name="connsiteY1" fmla="*/ 0 h 746918"/>
              <a:gd name="connsiteX2" fmla="*/ 638175 w 1259681"/>
              <a:gd name="connsiteY2" fmla="*/ 0 h 746918"/>
              <a:gd name="connsiteX3" fmla="*/ 1259681 w 1259681"/>
              <a:gd name="connsiteY3" fmla="*/ 746918 h 746918"/>
              <a:gd name="connsiteX4" fmla="*/ 0 w 1259681"/>
              <a:gd name="connsiteY4" fmla="*/ 737393 h 746918"/>
              <a:gd name="connsiteX0" fmla="*/ 573881 w 1100137"/>
              <a:gd name="connsiteY0" fmla="*/ 727868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73881 w 1100137"/>
              <a:gd name="connsiteY4" fmla="*/ 727868 h 746918"/>
              <a:gd name="connsiteX0" fmla="*/ 526256 w 1100137"/>
              <a:gd name="connsiteY0" fmla="*/ 737393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526256 w 1100137"/>
              <a:gd name="connsiteY4" fmla="*/ 737393 h 746918"/>
              <a:gd name="connsiteX0" fmla="*/ 470474 w 1100137"/>
              <a:gd name="connsiteY0" fmla="*/ 578922 h 746918"/>
              <a:gd name="connsiteX1" fmla="*/ 0 w 1100137"/>
              <a:gd name="connsiteY1" fmla="*/ 0 h 746918"/>
              <a:gd name="connsiteX2" fmla="*/ 478631 w 1100137"/>
              <a:gd name="connsiteY2" fmla="*/ 0 h 746918"/>
              <a:gd name="connsiteX3" fmla="*/ 1100137 w 1100137"/>
              <a:gd name="connsiteY3" fmla="*/ 746918 h 746918"/>
              <a:gd name="connsiteX4" fmla="*/ 470474 w 1100137"/>
              <a:gd name="connsiteY4" fmla="*/ 578922 h 746918"/>
              <a:gd name="connsiteX0" fmla="*/ 470474 w 856089"/>
              <a:gd name="connsiteY0" fmla="*/ 578922 h 578922"/>
              <a:gd name="connsiteX1" fmla="*/ 0 w 856089"/>
              <a:gd name="connsiteY1" fmla="*/ 0 h 578922"/>
              <a:gd name="connsiteX2" fmla="*/ 478631 w 856089"/>
              <a:gd name="connsiteY2" fmla="*/ 0 h 578922"/>
              <a:gd name="connsiteX3" fmla="*/ 856089 w 856089"/>
              <a:gd name="connsiteY3" fmla="*/ 563091 h 578922"/>
              <a:gd name="connsiteX4" fmla="*/ 470474 w 856089"/>
              <a:gd name="connsiteY4" fmla="*/ 578922 h 578922"/>
              <a:gd name="connsiteX0" fmla="*/ 421663 w 856089"/>
              <a:gd name="connsiteY0" fmla="*/ 566244 h 566244"/>
              <a:gd name="connsiteX1" fmla="*/ 0 w 856089"/>
              <a:gd name="connsiteY1" fmla="*/ 0 h 566244"/>
              <a:gd name="connsiteX2" fmla="*/ 478631 w 856089"/>
              <a:gd name="connsiteY2" fmla="*/ 0 h 566244"/>
              <a:gd name="connsiteX3" fmla="*/ 856089 w 856089"/>
              <a:gd name="connsiteY3" fmla="*/ 563091 h 566244"/>
              <a:gd name="connsiteX4" fmla="*/ 421663 w 856089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50652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429823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883980"/>
              <a:gd name="connsiteY0" fmla="*/ 566244 h 566244"/>
              <a:gd name="connsiteX1" fmla="*/ 0 w 883980"/>
              <a:gd name="connsiteY1" fmla="*/ 0 h 566244"/>
              <a:gd name="connsiteX2" fmla="*/ 325232 w 883980"/>
              <a:gd name="connsiteY2" fmla="*/ 0 h 566244"/>
              <a:gd name="connsiteX3" fmla="*/ 883980 w 883980"/>
              <a:gd name="connsiteY3" fmla="*/ 563091 h 566244"/>
              <a:gd name="connsiteX4" fmla="*/ 449554 w 883980"/>
              <a:gd name="connsiteY4" fmla="*/ 566244 h 566244"/>
              <a:gd name="connsiteX0" fmla="*/ 449554 w 730579"/>
              <a:gd name="connsiteY0" fmla="*/ 566244 h 575769"/>
              <a:gd name="connsiteX1" fmla="*/ 0 w 730579"/>
              <a:gd name="connsiteY1" fmla="*/ 0 h 575769"/>
              <a:gd name="connsiteX2" fmla="*/ 325232 w 730579"/>
              <a:gd name="connsiteY2" fmla="*/ 0 h 575769"/>
              <a:gd name="connsiteX3" fmla="*/ 730579 w 730579"/>
              <a:gd name="connsiteY3" fmla="*/ 575769 h 575769"/>
              <a:gd name="connsiteX4" fmla="*/ 449554 w 730579"/>
              <a:gd name="connsiteY4" fmla="*/ 566244 h 575769"/>
              <a:gd name="connsiteX0" fmla="*/ 449554 w 730579"/>
              <a:gd name="connsiteY0" fmla="*/ 572582 h 582107"/>
              <a:gd name="connsiteX1" fmla="*/ 0 w 730579"/>
              <a:gd name="connsiteY1" fmla="*/ 6338 h 582107"/>
              <a:gd name="connsiteX2" fmla="*/ 283395 w 730579"/>
              <a:gd name="connsiteY2" fmla="*/ 0 h 582107"/>
              <a:gd name="connsiteX3" fmla="*/ 730579 w 730579"/>
              <a:gd name="connsiteY3" fmla="*/ 582107 h 582107"/>
              <a:gd name="connsiteX4" fmla="*/ 449554 w 730579"/>
              <a:gd name="connsiteY4" fmla="*/ 572582 h 582107"/>
              <a:gd name="connsiteX0" fmla="*/ 614114 w 895139"/>
              <a:gd name="connsiteY0" fmla="*/ 572582 h 582107"/>
              <a:gd name="connsiteX1" fmla="*/ 0 w 895139"/>
              <a:gd name="connsiteY1" fmla="*/ 15705 h 582107"/>
              <a:gd name="connsiteX2" fmla="*/ 447955 w 895139"/>
              <a:gd name="connsiteY2" fmla="*/ 0 h 582107"/>
              <a:gd name="connsiteX3" fmla="*/ 895139 w 895139"/>
              <a:gd name="connsiteY3" fmla="*/ 582107 h 582107"/>
              <a:gd name="connsiteX4" fmla="*/ 614114 w 895139"/>
              <a:gd name="connsiteY4" fmla="*/ 572582 h 582107"/>
              <a:gd name="connsiteX0" fmla="*/ 614114 w 895139"/>
              <a:gd name="connsiteY0" fmla="*/ 565557 h 575082"/>
              <a:gd name="connsiteX1" fmla="*/ 0 w 895139"/>
              <a:gd name="connsiteY1" fmla="*/ 8680 h 575082"/>
              <a:gd name="connsiteX2" fmla="*/ 231970 w 895139"/>
              <a:gd name="connsiteY2" fmla="*/ 0 h 575082"/>
              <a:gd name="connsiteX3" fmla="*/ 895139 w 895139"/>
              <a:gd name="connsiteY3" fmla="*/ 575082 h 575082"/>
              <a:gd name="connsiteX4" fmla="*/ 614114 w 895139"/>
              <a:gd name="connsiteY4" fmla="*/ 565557 h 575082"/>
              <a:gd name="connsiteX0" fmla="*/ 658682 w 939707"/>
              <a:gd name="connsiteY0" fmla="*/ 565557 h 575082"/>
              <a:gd name="connsiteX1" fmla="*/ 0 w 939707"/>
              <a:gd name="connsiteY1" fmla="*/ 8680 h 575082"/>
              <a:gd name="connsiteX2" fmla="*/ 276538 w 939707"/>
              <a:gd name="connsiteY2" fmla="*/ 0 h 575082"/>
              <a:gd name="connsiteX3" fmla="*/ 939707 w 939707"/>
              <a:gd name="connsiteY3" fmla="*/ 575082 h 575082"/>
              <a:gd name="connsiteX4" fmla="*/ 658682 w 939707"/>
              <a:gd name="connsiteY4" fmla="*/ 565557 h 575082"/>
              <a:gd name="connsiteX0" fmla="*/ 658682 w 939707"/>
              <a:gd name="connsiteY0" fmla="*/ 560874 h 570399"/>
              <a:gd name="connsiteX1" fmla="*/ 0 w 939707"/>
              <a:gd name="connsiteY1" fmla="*/ 3997 h 570399"/>
              <a:gd name="connsiteX2" fmla="*/ 231970 w 939707"/>
              <a:gd name="connsiteY2" fmla="*/ 0 h 570399"/>
              <a:gd name="connsiteX3" fmla="*/ 939707 w 939707"/>
              <a:gd name="connsiteY3" fmla="*/ 570399 h 570399"/>
              <a:gd name="connsiteX4" fmla="*/ 658682 w 939707"/>
              <a:gd name="connsiteY4" fmla="*/ 560874 h 5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707" h="570399">
                <a:moveTo>
                  <a:pt x="658682" y="560874"/>
                </a:moveTo>
                <a:lnTo>
                  <a:pt x="0" y="3997"/>
                </a:lnTo>
                <a:lnTo>
                  <a:pt x="231970" y="0"/>
                </a:lnTo>
                <a:lnTo>
                  <a:pt x="939707" y="570399"/>
                </a:lnTo>
                <a:lnTo>
                  <a:pt x="658682" y="560874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31" y="403226"/>
            <a:ext cx="4989800" cy="635829"/>
          </a:xfrm>
        </p:spPr>
        <p:txBody>
          <a:bodyPr anchor="ctr">
            <a:normAutofit/>
          </a:bodyPr>
          <a:lstStyle>
            <a:lvl1pPr>
              <a:defRPr sz="3199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520825"/>
            <a:ext cx="10074826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1D5F-ED59-46A7-9B81-CAE8D6FB9366}" type="datetimeFigureOut">
              <a:rPr lang="en-IN" smtClean="0"/>
              <a:t>19-06-2018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4A08-F2D5-438E-91E1-D918E92B93A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-152361" y="6394450"/>
            <a:ext cx="12474501" cy="501650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 userDrawn="1"/>
        </p:nvSpPr>
        <p:spPr>
          <a:xfrm>
            <a:off x="10912808" y="6394450"/>
            <a:ext cx="609441" cy="501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 userDrawn="1"/>
        </p:nvSpPr>
        <p:spPr>
          <a:xfrm>
            <a:off x="-152361" y="0"/>
            <a:ext cx="12474501" cy="126875"/>
          </a:xfrm>
          <a:prstGeom prst="rect">
            <a:avLst/>
          </a:prstGeom>
          <a:solidFill>
            <a:srgbClr val="2D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 userDrawn="1"/>
        </p:nvSpPr>
        <p:spPr>
          <a:xfrm>
            <a:off x="10912808" y="0"/>
            <a:ext cx="609441" cy="126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4714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7DF9-7B74-D341-BD5A-A9165F6D10F5}" type="datetimeFigureOut">
              <a:rPr kumimoji="1" lang="zh-CN" altLang="en-US" smtClean="0"/>
              <a:t>2018/6/19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0088-A550-994D-85C3-A27369077D3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428511" y="199493"/>
            <a:ext cx="377921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31326" r="27177" b="31721"/>
          <a:stretch/>
        </p:blipFill>
        <p:spPr>
          <a:xfrm>
            <a:off x="10222034" y="208091"/>
            <a:ext cx="1642634" cy="771525"/>
          </a:xfrm>
          <a:prstGeom prst="rect">
            <a:avLst/>
          </a:prstGeom>
        </p:spPr>
      </p:pic>
      <p:grpSp>
        <p:nvGrpSpPr>
          <p:cNvPr id="20" name="组 19"/>
          <p:cNvGrpSpPr/>
          <p:nvPr userDrawn="1"/>
        </p:nvGrpSpPr>
        <p:grpSpPr>
          <a:xfrm>
            <a:off x="4366441" y="6297377"/>
            <a:ext cx="3455944" cy="452881"/>
            <a:chOff x="4147984" y="4445029"/>
            <a:chExt cx="3456844" cy="452881"/>
          </a:xfrm>
        </p:grpSpPr>
        <p:sp>
          <p:nvSpPr>
            <p:cNvPr id="21" name="文本框 20"/>
            <p:cNvSpPr txBox="1"/>
            <p:nvPr/>
          </p:nvSpPr>
          <p:spPr>
            <a:xfrm>
              <a:off x="4147984" y="4445029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DRIVING WORLDWIDE BUSINESS EXCELLENCE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56363" y="4636300"/>
              <a:ext cx="34115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全球研发、制造和供应链改善领导者</a:t>
              </a:r>
              <a:endPara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23" name="矩形 22"/>
          <p:cNvSpPr/>
          <p:nvPr userDrawn="1"/>
        </p:nvSpPr>
        <p:spPr>
          <a:xfrm flipH="1">
            <a:off x="0" y="199493"/>
            <a:ext cx="289658" cy="720000"/>
          </a:xfrm>
          <a:prstGeom prst="rect">
            <a:avLst/>
          </a:prstGeom>
          <a:solidFill>
            <a:srgbClr val="084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8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5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08013" y="6538913"/>
            <a:ext cx="2843212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 dirty="0" smtClean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189413" y="6538913"/>
            <a:ext cx="3860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www.omnex.com</a:t>
            </a:r>
            <a:endParaRPr lang="en-US" dirty="0" smtClean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E62AFFFE-7F68-4B49-9F5F-609E8D998008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pic>
        <p:nvPicPr>
          <p:cNvPr id="8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7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D9C26C28-DED1-41B1-8702-B2521C7F3B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432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F6F3D4CB-4316-4000-AE99-5193E29B6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6037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81F609ED-F8DB-47CA-8603-51F9A47C8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0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175B90F-301C-4C09-9EA6-CCCB9DC04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38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931E5377-FAC3-4837-B024-599254996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671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C057228-F43A-4EC7-9365-C2F86E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453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4C9FDE50-CC44-4441-8AC0-C9E72933F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5601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175B90F-301C-4C09-9EA6-CCCB9DC04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6852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4ACD6D2-831D-479B-8BA1-837804E9F5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6431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6FE1546E-115A-4AF8-9546-A4180BA71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7246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CF9707C2-FC2C-4B1C-8B43-9FFB935D29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655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Copyrights © Omnex Inc.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www.omnexsystems.com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53D0237D-3D5C-488B-B921-F097962B8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9298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00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0D5-2FA1-4D8C-99FE-1E29F46B9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4419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125538"/>
            <a:ext cx="4286250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94B8100A-2DE5-4EFB-AF5A-13F3CDB81D95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4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5721350"/>
            <a:ext cx="1549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50" y="5562600"/>
            <a:ext cx="9302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8013" y="6538913"/>
            <a:ext cx="2843212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9413" y="6538913"/>
            <a:ext cx="3860800" cy="365125"/>
          </a:xfrm>
        </p:spPr>
        <p:txBody>
          <a:bodyPr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fld id="{A4ACD6D2-831D-479B-8BA1-837804E9F5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44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7" name="Rectangle 6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3" y="6630988"/>
            <a:ext cx="201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588" y="6629400"/>
            <a:ext cx="201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23313" y="6538913"/>
            <a:ext cx="284321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C124C0D-B6AA-4BF7-963E-26D84880FB06}" type="slidenum">
              <a:rPr lang="en-US" altLang="en-US" sz="1200" smtClean="0">
                <a:solidFill>
                  <a:srgbClr val="BFBFBF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solidFill>
                <a:srgbClr val="BFBFB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950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00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00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8A0AA-C671-4588-BCE4-9987C6EC4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3656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08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A507-2D78-44F7-AAE2-F3FB95A59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426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4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E0ED3-E446-4A2E-8D50-BEEE3433B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1852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A3EF7-934D-454C-8AE4-1735F6D86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726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42A7-7D99-470B-AF38-FC8CFB4A0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0235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5" y="273050"/>
            <a:ext cx="68135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3ED2-A00F-4EA8-BF59-73EA7F53E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9435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36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36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9F590-1C69-4F88-9C20-DCD537F03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5854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11D0-AC7C-44C0-9864-6C556C8A5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170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3" y="274638"/>
            <a:ext cx="274161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5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39B-06C6-4831-A9E8-01BF4BB36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87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50" Type="http://schemas.openxmlformats.org/officeDocument/2006/relationships/slideLayout" Target="../slideLayouts/slideLayout137.xml"/><Relationship Id="rId55" Type="http://schemas.openxmlformats.org/officeDocument/2006/relationships/slideLayout" Target="../slideLayouts/slideLayout142.xml"/><Relationship Id="rId6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3" Type="http://schemas.openxmlformats.org/officeDocument/2006/relationships/slideLayout" Target="../slideLayouts/slideLayout140.xml"/><Relationship Id="rId58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92.xml"/><Relationship Id="rId61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slideLayout" Target="../slideLayouts/slideLayout135.xml"/><Relationship Id="rId56" Type="http://schemas.openxmlformats.org/officeDocument/2006/relationships/slideLayout" Target="../slideLayouts/slideLayout143.xml"/><Relationship Id="rId64" Type="http://schemas.openxmlformats.org/officeDocument/2006/relationships/theme" Target="../theme/theme4.xml"/><Relationship Id="rId8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59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Relationship Id="rId54" Type="http://schemas.openxmlformats.org/officeDocument/2006/relationships/slideLayout" Target="../slideLayouts/slideLayout141.xml"/><Relationship Id="rId6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49" Type="http://schemas.openxmlformats.org/officeDocument/2006/relationships/slideLayout" Target="../slideLayouts/slideLayout136.xml"/><Relationship Id="rId57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52" Type="http://schemas.openxmlformats.org/officeDocument/2006/relationships/slideLayout" Target="../slideLayouts/slideLayout139.xml"/><Relationship Id="rId6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Relationship Id="rId6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theme" Target="../theme/theme5.xml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5320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5690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grpSp>
        <p:nvGrpSpPr>
          <p:cNvPr id="1033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9" name="Rectangle 8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34" name="Group 19"/>
          <p:cNvGrpSpPr>
            <a:grpSpLocks/>
          </p:cNvGrpSpPr>
          <p:nvPr userDrawn="1"/>
        </p:nvGrpSpPr>
        <p:grpSpPr bwMode="auto">
          <a:xfrm>
            <a:off x="9371013" y="6172200"/>
            <a:ext cx="1524000" cy="762000"/>
            <a:chOff x="7923212" y="0"/>
            <a:chExt cx="1524000" cy="609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7923212" y="0"/>
              <a:ext cx="304800" cy="6096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8228012" y="0"/>
              <a:ext cx="304800" cy="6096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8532812" y="0"/>
              <a:ext cx="304800" cy="6096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837612" y="0"/>
              <a:ext cx="304800" cy="6096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2412" y="0"/>
              <a:ext cx="304800" cy="6096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0976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Copyrights © Omnex Inc.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46097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115" r:id="rId2"/>
    <p:sldLayoutId id="2147484116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17" r:id="rId13"/>
    <p:sldLayoutId id="2147484118" r:id="rId14"/>
    <p:sldLayoutId id="2147484119" r:id="rId15"/>
    <p:sldLayoutId id="2147484120" r:id="rId16"/>
    <p:sldLayoutId id="2147484121" r:id="rId17"/>
    <p:sldLayoutId id="2147484122" r:id="rId18"/>
    <p:sldLayoutId id="2147484123" r:id="rId19"/>
    <p:sldLayoutId id="2147484124" r:id="rId20"/>
    <p:sldLayoutId id="2147484125" r:id="rId21"/>
    <p:sldLayoutId id="2147484126" r:id="rId22"/>
    <p:sldLayoutId id="2147484127" r:id="rId23"/>
    <p:sldLayoutId id="2147484128" r:id="rId24"/>
    <p:sldLayoutId id="2147484129" r:id="rId25"/>
    <p:sldLayoutId id="2147484130" r:id="rId26"/>
    <p:sldLayoutId id="2147484131" r:id="rId27"/>
    <p:sldLayoutId id="2147484132" r:id="rId28"/>
    <p:sldLayoutId id="2147484133" r:id="rId29"/>
    <p:sldLayoutId id="2147484134" r:id="rId30"/>
    <p:sldLayoutId id="2147484135" r:id="rId31"/>
    <p:sldLayoutId id="2147484136" r:id="rId32"/>
    <p:sldLayoutId id="2147484137" r:id="rId33"/>
    <p:sldLayoutId id="2147484138" r:id="rId34"/>
    <p:sldLayoutId id="2147484139" r:id="rId35"/>
    <p:sldLayoutId id="2147484140" r:id="rId36"/>
    <p:sldLayoutId id="2147484141" r:id="rId37"/>
    <p:sldLayoutId id="2147484142" r:id="rId38"/>
    <p:sldLayoutId id="2147484143" r:id="rId39"/>
    <p:sldLayoutId id="2147484144" r:id="rId40"/>
    <p:sldLayoutId id="2147484145" r:id="rId41"/>
    <p:sldLayoutId id="2147484146" r:id="rId42"/>
    <p:sldLayoutId id="2147484147" r:id="rId43"/>
    <p:sldLayoutId id="2147484148" r:id="rId44"/>
    <p:sldLayoutId id="2147484149" r:id="rId45"/>
    <p:sldLayoutId id="2147484150" r:id="rId46"/>
    <p:sldLayoutId id="2147484151" r:id="rId47"/>
    <p:sldLayoutId id="2147484152" r:id="rId48"/>
    <p:sldLayoutId id="2147484153" r:id="rId49"/>
    <p:sldLayoutId id="2147484154" r:id="rId50"/>
    <p:sldLayoutId id="2147484155" r:id="rId51"/>
    <p:sldLayoutId id="2147484156" r:id="rId52"/>
    <p:sldLayoutId id="2147484157" r:id="rId53"/>
    <p:sldLayoutId id="2147484158" r:id="rId54"/>
    <p:sldLayoutId id="2147484159" r:id="rId55"/>
    <p:sldLayoutId id="2147484160" r:id="rId56"/>
    <p:sldLayoutId id="2147484161" r:id="rId57"/>
    <p:sldLayoutId id="2147484162" r:id="rId58"/>
    <p:sldLayoutId id="2147484163" r:id="rId59"/>
    <p:sldLayoutId id="2147484164" r:id="rId60"/>
    <p:sldLayoutId id="2147484165" r:id="rId61"/>
    <p:sldLayoutId id="2147484166" r:id="rId62"/>
    <p:sldLayoutId id="2147484167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5320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867AE1-A13D-4DCC-8AE8-441724054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3" name="Group 20"/>
          <p:cNvGrpSpPr>
            <a:grpSpLocks/>
          </p:cNvGrpSpPr>
          <p:nvPr userDrawn="1"/>
        </p:nvGrpSpPr>
        <p:grpSpPr bwMode="auto">
          <a:xfrm>
            <a:off x="531813" y="0"/>
            <a:ext cx="1524000" cy="457200"/>
            <a:chOff x="531812" y="0"/>
            <a:chExt cx="1524000" cy="457200"/>
          </a:xfrm>
        </p:grpSpPr>
        <p:sp>
          <p:nvSpPr>
            <p:cNvPr id="9" name="Rectangle 8"/>
            <p:cNvSpPr/>
            <p:nvPr userDrawn="1"/>
          </p:nvSpPr>
          <p:spPr>
            <a:xfrm>
              <a:off x="531812" y="0"/>
              <a:ext cx="304800" cy="4572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36612" y="0"/>
              <a:ext cx="304800" cy="4572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141412" y="0"/>
              <a:ext cx="304800" cy="4572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46212" y="0"/>
              <a:ext cx="304800" cy="4572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751012" y="0"/>
              <a:ext cx="304800" cy="4572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4" name="Group 19"/>
          <p:cNvGrpSpPr>
            <a:grpSpLocks/>
          </p:cNvGrpSpPr>
          <p:nvPr userDrawn="1"/>
        </p:nvGrpSpPr>
        <p:grpSpPr bwMode="auto">
          <a:xfrm>
            <a:off x="9371013" y="6172200"/>
            <a:ext cx="1524000" cy="762000"/>
            <a:chOff x="7923212" y="0"/>
            <a:chExt cx="1524000" cy="609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7923212" y="0"/>
              <a:ext cx="304800" cy="609600"/>
            </a:xfrm>
            <a:prstGeom prst="rect">
              <a:avLst/>
            </a:prstGeom>
            <a:solidFill>
              <a:srgbClr val="007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8228012" y="0"/>
              <a:ext cx="304800" cy="609600"/>
            </a:xfrm>
            <a:prstGeom prst="rect">
              <a:avLst/>
            </a:prstGeom>
            <a:solidFill>
              <a:srgbClr val="009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8532812" y="0"/>
              <a:ext cx="304800" cy="609600"/>
            </a:xfrm>
            <a:prstGeom prst="rect">
              <a:avLst/>
            </a:prstGeom>
            <a:solidFill>
              <a:srgbClr val="8DC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837612" y="0"/>
              <a:ext cx="304800" cy="609600"/>
            </a:xfrm>
            <a:prstGeom prst="rect">
              <a:avLst/>
            </a:prstGeom>
            <a:solidFill>
              <a:srgbClr val="63A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2412" y="0"/>
              <a:ext cx="304800" cy="609600"/>
            </a:xfrm>
            <a:prstGeom prst="rect">
              <a:avLst/>
            </a:prstGeom>
            <a:solidFill>
              <a:srgbClr val="902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68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48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  <p:sldLayoutId id="2147484199" r:id="rId18"/>
    <p:sldLayoutId id="2147484200" r:id="rId19"/>
    <p:sldLayoutId id="2147484201" r:id="rId20"/>
    <p:sldLayoutId id="2147484202" r:id="rId21"/>
    <p:sldLayoutId id="2147484203" r:id="rId22"/>
    <p:sldLayoutId id="2147484204" r:id="rId23"/>
    <p:sldLayoutId id="2147484205" r:id="rId24"/>
    <p:sldLayoutId id="2147484206" r:id="rId25"/>
    <p:sldLayoutId id="2147484207" r:id="rId26"/>
    <p:sldLayoutId id="2147484208" r:id="rId27"/>
    <p:sldLayoutId id="2147484209" r:id="rId28"/>
    <p:sldLayoutId id="2147484210" r:id="rId29"/>
    <p:sldLayoutId id="2147484211" r:id="rId30"/>
    <p:sldLayoutId id="2147484212" r:id="rId31"/>
    <p:sldLayoutId id="2147484213" r:id="rId32"/>
    <p:sldLayoutId id="2147484214" r:id="rId33"/>
    <p:sldLayoutId id="2147484215" r:id="rId34"/>
    <p:sldLayoutId id="2147484216" r:id="rId35"/>
    <p:sldLayoutId id="2147484217" r:id="rId36"/>
    <p:sldLayoutId id="2147484218" r:id="rId37"/>
    <p:sldLayoutId id="2147484219" r:id="rId38"/>
    <p:sldLayoutId id="2147484220" r:id="rId39"/>
    <p:sldLayoutId id="2147484221" r:id="rId40"/>
    <p:sldLayoutId id="2147484222" r:id="rId41"/>
    <p:sldLayoutId id="2147484223" r:id="rId42"/>
    <p:sldLayoutId id="2147484224" r:id="rId43"/>
    <p:sldLayoutId id="2147484225" r:id="rId44"/>
    <p:sldLayoutId id="2147484226" r:id="rId45"/>
    <p:sldLayoutId id="2147484227" r:id="rId46"/>
    <p:sldLayoutId id="2147484228" r:id="rId47"/>
    <p:sldLayoutId id="2147484229" r:id="rId48"/>
    <p:sldLayoutId id="2147484230" r:id="rId49"/>
    <p:sldLayoutId id="2147484231" r:id="rId50"/>
    <p:sldLayoutId id="2147484232" r:id="rId51"/>
    <p:sldLayoutId id="2147484233" r:id="rId52"/>
    <p:sldLayoutId id="2147484234" r:id="rId53"/>
    <p:sldLayoutId id="2147484235" r:id="rId54"/>
    <p:sldLayoutId id="2147484236" r:id="rId55"/>
    <p:sldLayoutId id="2147484237" r:id="rId56"/>
    <p:sldLayoutId id="2147484238" r:id="rId57"/>
    <p:sldLayoutId id="2147484239" r:id="rId58"/>
    <p:sldLayoutId id="2147484240" r:id="rId59"/>
    <p:sldLayoutId id="2147484241" r:id="rId60"/>
    <p:sldLayoutId id="2147484242" r:id="rId61"/>
    <p:sldLayoutId id="2147484243" r:id="rId62"/>
    <p:sldLayoutId id="2147484244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Copyrights © Omnex Inc.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0A094CD-5774-4346-B4DB-2F7DFE99E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45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1" r:id="rId36"/>
    <p:sldLayoutId id="2147484282" r:id="rId37"/>
    <p:sldLayoutId id="2147484283" r:id="rId38"/>
    <p:sldLayoutId id="2147484284" r:id="rId39"/>
    <p:sldLayoutId id="2147484285" r:id="rId40"/>
    <p:sldLayoutId id="2147484286" r:id="rId41"/>
    <p:sldLayoutId id="2147484287" r:id="rId42"/>
    <p:sldLayoutId id="2147484288" r:id="rId43"/>
    <p:sldLayoutId id="2147484289" r:id="rId44"/>
    <p:sldLayoutId id="2147484290" r:id="rId45"/>
    <p:sldLayoutId id="2147484291" r:id="rId46"/>
    <p:sldLayoutId id="2147484292" r:id="rId47"/>
    <p:sldLayoutId id="2147484293" r:id="rId48"/>
    <p:sldLayoutId id="2147484294" r:id="rId49"/>
    <p:sldLayoutId id="2147484295" r:id="rId50"/>
    <p:sldLayoutId id="2147484296" r:id="rId51"/>
    <p:sldLayoutId id="2147484297" r:id="rId52"/>
    <p:sldLayoutId id="2147484298" r:id="rId53"/>
    <p:sldLayoutId id="2147484299" r:id="rId54"/>
    <p:sldLayoutId id="2147484300" r:id="rId55"/>
    <p:sldLayoutId id="2147484301" r:id="rId56"/>
    <p:sldLayoutId id="2147484302" r:id="rId57"/>
    <p:sldLayoutId id="2147484303" r:id="rId58"/>
    <p:sldLayoutId id="2147484304" r:id="rId59"/>
    <p:sldLayoutId id="2147484305" r:id="rId60"/>
    <p:sldLayoutId id="2147484306" r:id="rId61"/>
    <p:sldLayoutId id="2147484307" r:id="rId62"/>
    <p:sldLayoutId id="2147484308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6.png"/><Relationship Id="rId39" Type="http://schemas.openxmlformats.org/officeDocument/2006/relationships/image" Target="../media/image109.JPG"/><Relationship Id="rId21" Type="http://schemas.openxmlformats.org/officeDocument/2006/relationships/image" Target="../media/image94.png"/><Relationship Id="rId34" Type="http://schemas.openxmlformats.org/officeDocument/2006/relationships/image" Target="../media/image104.JPG"/><Relationship Id="rId42" Type="http://schemas.openxmlformats.org/officeDocument/2006/relationships/image" Target="../media/image112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9.jpeg"/><Relationship Id="rId20" Type="http://schemas.openxmlformats.org/officeDocument/2006/relationships/image" Target="../media/image93.png"/><Relationship Id="rId29" Type="http://schemas.openxmlformats.org/officeDocument/2006/relationships/image" Target="../media/image99.JPG"/><Relationship Id="rId41" Type="http://schemas.openxmlformats.org/officeDocument/2006/relationships/image" Target="../media/image1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20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76.png"/><Relationship Id="rId28" Type="http://schemas.openxmlformats.org/officeDocument/2006/relationships/image" Target="../media/image98.JPG"/><Relationship Id="rId36" Type="http://schemas.openxmlformats.org/officeDocument/2006/relationships/image" Target="../media/image106.png"/><Relationship Id="rId10" Type="http://schemas.openxmlformats.org/officeDocument/2006/relationships/image" Target="../media/image83.png"/><Relationship Id="rId19" Type="http://schemas.openxmlformats.org/officeDocument/2006/relationships/image" Target="../media/image92.jpeg"/><Relationship Id="rId31" Type="http://schemas.openxmlformats.org/officeDocument/2006/relationships/image" Target="../media/image101.JP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97.JPG"/><Relationship Id="rId30" Type="http://schemas.openxmlformats.org/officeDocument/2006/relationships/image" Target="../media/image100.JP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5.png"/><Relationship Id="rId33" Type="http://schemas.openxmlformats.org/officeDocument/2006/relationships/image" Target="../media/image103.jpeg"/><Relationship Id="rId38" Type="http://schemas.openxmlformats.org/officeDocument/2006/relationships/image" Target="../media/image10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9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9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2" y="236538"/>
            <a:ext cx="11064875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1813" y="0"/>
            <a:ext cx="304800" cy="4572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6613" y="0"/>
            <a:ext cx="304800" cy="4572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41413" y="0"/>
            <a:ext cx="304800" cy="4572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46213" y="0"/>
            <a:ext cx="304800" cy="4572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51013" y="0"/>
            <a:ext cx="304800" cy="4572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71013" y="6172200"/>
            <a:ext cx="304800" cy="7620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75813" y="6172200"/>
            <a:ext cx="304800" cy="7620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80613" y="6172200"/>
            <a:ext cx="304800" cy="7620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85413" y="6172200"/>
            <a:ext cx="304800" cy="7620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590213" y="6172200"/>
            <a:ext cx="304800" cy="7620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7145338"/>
            <a:ext cx="2082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175125"/>
            <a:ext cx="22669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4953000"/>
            <a:ext cx="12382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EwIMS-QMS-LOGO-MEDIUM-TRANSPARENT-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13928"/>
            <a:ext cx="474535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8412" y="3086670"/>
            <a:ext cx="4267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车和家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e-APQP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方案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r>
              <a:rPr lang="en-I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CHJ e- APQP Solution</a:t>
            </a:r>
            <a:endParaRPr lang="en-IN" sz="3200" b="1" dirty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DB0D5-2FA1-4D8C-99FE-1E29F46B9A0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8" y="396875"/>
            <a:ext cx="302895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463 L 0.00482 -0.552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供应商质量管理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套件  </a:t>
            </a:r>
            <a:r>
              <a:rPr 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Supplier </a:t>
            </a:r>
            <a:r>
              <a:rPr 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Quality Management </a:t>
            </a:r>
            <a:r>
              <a:rPr 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Suite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59" y="1831410"/>
            <a:ext cx="6170593" cy="504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49105" y="962668"/>
            <a:ext cx="5876982" cy="5589719"/>
            <a:chOff x="3875088" y="541338"/>
            <a:chExt cx="6370637" cy="6059487"/>
          </a:xfrm>
        </p:grpSpPr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088" y="541338"/>
              <a:ext cx="6370637" cy="605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>
              <a:off x="4230127" y="2598738"/>
              <a:ext cx="94885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Audits</a:t>
              </a: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8370418" y="2247900"/>
              <a:ext cx="1775766" cy="103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New Product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Development –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Project Planning/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Project Reviews</a:t>
              </a:r>
              <a:endParaRPr lang="en-IN" altLang="en-US" sz="14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376427" y="1057275"/>
              <a:ext cx="94885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Metrics</a:t>
              </a:r>
            </a:p>
          </p:txBody>
        </p:sp>
        <p:sp>
          <p:nvSpPr>
            <p:cNvPr id="22" name="TextBox 9"/>
            <p:cNvSpPr txBox="1">
              <a:spLocks noChangeArrowheads="1"/>
            </p:cNvSpPr>
            <p:nvPr/>
          </p:nvSpPr>
          <p:spPr bwMode="auto">
            <a:xfrm>
              <a:off x="4885085" y="5200650"/>
              <a:ext cx="1480442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Supplier First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Trebuchet MS" panose="020B0603020202020204" pitchFamily="34" charset="0"/>
                </a:rPr>
                <a:t>Article/PPAP</a:t>
              </a:r>
              <a:endParaRPr lang="en-IN" altLang="en-US" sz="1400" b="1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7804083" y="5210175"/>
              <a:ext cx="955808" cy="56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Problem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Solving</a:t>
              </a: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6433475" y="3181350"/>
              <a:ext cx="1061776" cy="90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>
                  <a:latin typeface="Trebuchet MS" panose="020B0603020202020204" pitchFamily="34" charset="0"/>
                </a:rPr>
                <a:t>Supplier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>
                  <a:latin typeface="Trebuchet MS" panose="020B0603020202020204" pitchFamily="34" charset="0"/>
                </a:rPr>
                <a:t>Quality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IN" altLang="en-US" sz="1600" b="1" dirty="0" err="1">
                  <a:latin typeface="Trebuchet MS" panose="020B0603020202020204" pitchFamily="34" charset="0"/>
                </a:rPr>
                <a:t>Mgmt</a:t>
              </a:r>
              <a:endParaRPr lang="en-IN" altLang="en-US" sz="1600" b="1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3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 txBox="1">
            <a:spLocks/>
          </p:cNvSpPr>
          <p:nvPr/>
        </p:nvSpPr>
        <p:spPr bwMode="auto">
          <a:xfrm>
            <a:off x="442913" y="439911"/>
            <a:ext cx="115824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Enterprise-wide Quality Integrated Management System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Enterprise Functional Safety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522288" y="1346107"/>
            <a:ext cx="11363325" cy="461665"/>
            <a:chOff x="521911" y="1427289"/>
            <a:chExt cx="11363701" cy="462296"/>
          </a:xfrm>
        </p:grpSpPr>
        <p:sp>
          <p:nvSpPr>
            <p:cNvPr id="8" name="Rounded Rectangle 7"/>
            <p:cNvSpPr/>
            <p:nvPr/>
          </p:nvSpPr>
          <p:spPr>
            <a:xfrm>
              <a:off x="2485713" y="1497328"/>
              <a:ext cx="9399899" cy="32906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9" name="TextBox 8"/>
            <p:cNvSpPr txBox="1">
              <a:spLocks noChangeArrowheads="1"/>
            </p:cNvSpPr>
            <p:nvPr/>
          </p:nvSpPr>
          <p:spPr bwMode="auto">
            <a:xfrm>
              <a:off x="2616933" y="1427289"/>
              <a:ext cx="6068173" cy="46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Managing integrated APQP/PPAPs, Safety Plans, and Safety Cases for organization and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suppliers</a:t>
              </a:r>
              <a:r>
                <a:rPr lang="zh-CN" altLang="en-US" sz="1200" dirty="0">
                  <a:solidFill>
                    <a:prstClr val="black"/>
                  </a:solidFill>
                </a:rPr>
                <a:t>为组织和供应商管理综合</a:t>
              </a:r>
              <a:r>
                <a:rPr lang="en-US" altLang="zh-CN" sz="1200" dirty="0">
                  <a:solidFill>
                    <a:prstClr val="black"/>
                  </a:solidFill>
                </a:rPr>
                <a:t>APQP / PPAPs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，安全计划和安全案例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35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11" y="1603214"/>
              <a:ext cx="1034468" cy="231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508000" y="2258628"/>
            <a:ext cx="11377613" cy="646332"/>
            <a:chOff x="508017" y="1892977"/>
            <a:chExt cx="11377595" cy="646428"/>
          </a:xfrm>
        </p:grpSpPr>
        <p:pic>
          <p:nvPicPr>
            <p:cNvPr id="3588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17" y="1950526"/>
              <a:ext cx="1292614" cy="2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ounded Rectangle 40"/>
            <p:cNvSpPr/>
            <p:nvPr/>
          </p:nvSpPr>
          <p:spPr>
            <a:xfrm>
              <a:off x="2484452" y="1920354"/>
              <a:ext cx="9401160" cy="32866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7" name="TextBox 5"/>
            <p:cNvSpPr txBox="1">
              <a:spLocks noChangeArrowheads="1"/>
            </p:cNvSpPr>
            <p:nvPr/>
          </p:nvSpPr>
          <p:spPr bwMode="auto">
            <a:xfrm>
              <a:off x="2590502" y="1892977"/>
              <a:ext cx="7654640" cy="64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Linked DFMEA, Test Plans, Process Flow, PFMEA, Control Plans and Work Instructions by Product and Process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Families</a:t>
              </a: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通过产品族和工艺族的结构，提供链接的设计</a:t>
              </a:r>
              <a:r>
                <a:rPr lang="en-US" altLang="zh-CN" sz="1200" dirty="0">
                  <a:solidFill>
                    <a:prstClr val="black"/>
                  </a:solidFill>
                </a:rPr>
                <a:t>FMEA, 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检验计划</a:t>
              </a:r>
              <a:r>
                <a:rPr lang="zh-CN" altLang="en-US" sz="1200" dirty="0">
                  <a:solidFill>
                    <a:prstClr val="black"/>
                  </a:solidFill>
                </a:rPr>
                <a:t>，流程图，</a:t>
              </a:r>
              <a:r>
                <a:rPr lang="en-US" altLang="zh-CN" sz="1200" dirty="0">
                  <a:solidFill>
                    <a:prstClr val="black"/>
                  </a:solidFill>
                </a:rPr>
                <a:t> </a:t>
              </a:r>
              <a:r>
                <a:rPr lang="zh-CN" altLang="en-US" sz="1200" dirty="0">
                  <a:solidFill>
                    <a:prstClr val="black"/>
                  </a:solidFill>
                </a:rPr>
                <a:t>过程</a:t>
              </a:r>
              <a:r>
                <a:rPr lang="en-US" altLang="zh-CN" sz="1200" dirty="0">
                  <a:solidFill>
                    <a:prstClr val="black"/>
                  </a:solidFill>
                </a:rPr>
                <a:t>FMEA, 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控制计划和作业指导书</a:t>
              </a:r>
              <a:endParaRPr lang="en-US" altLang="zh-CN" sz="1200" dirty="0">
                <a:solidFill>
                  <a:prstClr val="black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519113" y="2652862"/>
            <a:ext cx="11367228" cy="461665"/>
            <a:chOff x="519272" y="2287333"/>
            <a:chExt cx="11367068" cy="461735"/>
          </a:xfrm>
        </p:grpSpPr>
        <p:pic>
          <p:nvPicPr>
            <p:cNvPr id="3588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2" y="2422897"/>
              <a:ext cx="1587482" cy="233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ounded Rectangle 41"/>
            <p:cNvSpPr/>
            <p:nvPr/>
          </p:nvSpPr>
          <p:spPr>
            <a:xfrm>
              <a:off x="2484569" y="2353870"/>
              <a:ext cx="9401043" cy="32866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4" name="TextBox 42"/>
            <p:cNvSpPr txBox="1">
              <a:spLocks noChangeArrowheads="1"/>
            </p:cNvSpPr>
            <p:nvPr/>
          </p:nvSpPr>
          <p:spPr bwMode="auto">
            <a:xfrm>
              <a:off x="2599420" y="2287333"/>
              <a:ext cx="9286920" cy="46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Managing Enterprise QMS (ISO 9001 and ISO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TS/IATF </a:t>
              </a:r>
              <a:r>
                <a:rPr lang="en-US" altLang="en-US" sz="1200" dirty="0">
                  <a:solidFill>
                    <a:prstClr val="black"/>
                  </a:solidFill>
                </a:rPr>
                <a:t>16949) including Functional Safety Management System processes (ISO 26262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管理企业质量管理体系（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9001</a:t>
              </a:r>
              <a:r>
                <a:rPr lang="zh-CN" altLang="en-US" sz="1200" dirty="0">
                  <a:solidFill>
                    <a:prstClr val="black"/>
                  </a:solidFill>
                </a:rPr>
                <a:t>和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TS / IATF 16949），</a:t>
              </a:r>
              <a:r>
                <a:rPr lang="zh-CN" altLang="en-US" sz="1200" dirty="0">
                  <a:solidFill>
                    <a:prstClr val="black"/>
                  </a:solidFill>
                </a:rPr>
                <a:t>包括功能安全管理体系流程（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26262）</a:t>
              </a:r>
            </a:p>
          </p:txBody>
        </p: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525786" y="3132492"/>
            <a:ext cx="11380788" cy="461665"/>
            <a:chOff x="504759" y="2748068"/>
            <a:chExt cx="11380853" cy="461587"/>
          </a:xfrm>
        </p:grpSpPr>
        <p:pic>
          <p:nvPicPr>
            <p:cNvPr id="3587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59" y="2835475"/>
              <a:ext cx="1280077" cy="28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Rounded Rectangle 43"/>
            <p:cNvSpPr/>
            <p:nvPr/>
          </p:nvSpPr>
          <p:spPr>
            <a:xfrm>
              <a:off x="2485970" y="2793799"/>
              <a:ext cx="9399642" cy="32855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81" name="TextBox 44"/>
            <p:cNvSpPr txBox="1">
              <a:spLocks noChangeArrowheads="1"/>
            </p:cNvSpPr>
            <p:nvPr/>
          </p:nvSpPr>
          <p:spPr bwMode="auto">
            <a:xfrm>
              <a:off x="2560587" y="2748068"/>
              <a:ext cx="9286920" cy="46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Integrated Audit Management  - ISO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TS/ IATF </a:t>
              </a:r>
              <a:r>
                <a:rPr lang="en-US" altLang="en-US" sz="1200" dirty="0">
                  <a:solidFill>
                    <a:prstClr val="black"/>
                  </a:solidFill>
                </a:rPr>
                <a:t>16949, ISO 9001,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AS 9100, ISO 14000, CMM</a:t>
              </a:r>
              <a:r>
                <a:rPr lang="en-US" altLang="en-US" sz="1200" dirty="0">
                  <a:solidFill>
                    <a:prstClr val="black"/>
                  </a:solidFill>
                </a:rPr>
                <a:t>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CMMI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综合审计管理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en-US" altLang="en-US" sz="1200" dirty="0">
                  <a:solidFill>
                    <a:prstClr val="black"/>
                  </a:solidFill>
                </a:rPr>
                <a:t>ISO TS / IATF 16949，ISO 9001，AS 9100，ISO 14000，CMM，CMMI</a:t>
              </a:r>
            </a:p>
          </p:txBody>
        </p:sp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542925" y="3517129"/>
            <a:ext cx="11342688" cy="461664"/>
            <a:chOff x="543022" y="3151668"/>
            <a:chExt cx="11342590" cy="461846"/>
          </a:xfrm>
        </p:grpSpPr>
        <p:pic>
          <p:nvPicPr>
            <p:cNvPr id="3587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22" y="3298501"/>
              <a:ext cx="1175104" cy="244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ounded Rectangle 45"/>
            <p:cNvSpPr/>
            <p:nvPr/>
          </p:nvSpPr>
          <p:spPr>
            <a:xfrm>
              <a:off x="2484518" y="3209608"/>
              <a:ext cx="9401094" cy="328742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8" name="TextBox 46"/>
            <p:cNvSpPr txBox="1">
              <a:spLocks noChangeArrowheads="1"/>
            </p:cNvSpPr>
            <p:nvPr/>
          </p:nvSpPr>
          <p:spPr bwMode="auto">
            <a:xfrm>
              <a:off x="2590567" y="3151668"/>
              <a:ext cx="9286920" cy="46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 your gages and performs all MSA Studies - Bias, Calibration, GR&amp;R, and Stability Studies for Variable and Attribute gages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管理您的量具并执行所有</a:t>
              </a:r>
              <a:r>
                <a:rPr lang="en-US" altLang="zh-CN" sz="1200" dirty="0">
                  <a:solidFill>
                    <a:prstClr val="black"/>
                  </a:solidFill>
                </a:rPr>
                <a:t>MSA</a:t>
              </a:r>
              <a:r>
                <a:rPr lang="zh-CN" altLang="en-US" sz="1200" dirty="0">
                  <a:solidFill>
                    <a:prstClr val="black"/>
                  </a:solidFill>
                </a:rPr>
                <a:t>研究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zh-CN" altLang="en-US" sz="1200" dirty="0">
                  <a:solidFill>
                    <a:prstClr val="black"/>
                  </a:solidFill>
                </a:rPr>
                <a:t>偏差，校准，</a:t>
              </a:r>
              <a:r>
                <a:rPr lang="en-US" altLang="zh-CN" sz="1200" dirty="0">
                  <a:solidFill>
                    <a:prstClr val="black"/>
                  </a:solidFill>
                </a:rPr>
                <a:t>GR</a:t>
              </a:r>
              <a:r>
                <a:rPr lang="zh-CN" altLang="en-US" sz="1200" dirty="0">
                  <a:solidFill>
                    <a:prstClr val="black"/>
                  </a:solidFill>
                </a:rPr>
                <a:t>＆</a:t>
              </a:r>
              <a:r>
                <a:rPr lang="en-US" altLang="zh-CN" sz="1200" dirty="0">
                  <a:solidFill>
                    <a:prstClr val="black"/>
                  </a:solidFill>
                </a:rPr>
                <a:t>R</a:t>
              </a:r>
              <a:r>
                <a:rPr lang="zh-CN" altLang="en-US" sz="1200" dirty="0">
                  <a:solidFill>
                    <a:prstClr val="black"/>
                  </a:solidFill>
                </a:rPr>
                <a:t>和变量和属性量具的稳定性研究。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350838" y="3992563"/>
            <a:ext cx="11534775" cy="331787"/>
            <a:chOff x="351444" y="3627682"/>
            <a:chExt cx="11534168" cy="331080"/>
          </a:xfrm>
        </p:grpSpPr>
        <p:pic>
          <p:nvPicPr>
            <p:cNvPr id="3587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44" y="3627682"/>
              <a:ext cx="1892518" cy="32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Rounded Rectangle 47"/>
            <p:cNvSpPr/>
            <p:nvPr/>
          </p:nvSpPr>
          <p:spPr>
            <a:xfrm>
              <a:off x="2484932" y="3630850"/>
              <a:ext cx="9400680" cy="3279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5" name="TextBox 48"/>
            <p:cNvSpPr txBox="1">
              <a:spLocks noChangeArrowheads="1"/>
            </p:cNvSpPr>
            <p:nvPr/>
          </p:nvSpPr>
          <p:spPr bwMode="auto">
            <a:xfrm>
              <a:off x="2598692" y="3661231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your In-Process,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Incoming/Receiving </a:t>
              </a:r>
              <a:r>
                <a:rPr lang="en-US" altLang="en-US" sz="1200" dirty="0">
                  <a:solidFill>
                    <a:prstClr val="black"/>
                  </a:solidFill>
                </a:rPr>
                <a:t>&amp;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Outgoing/Final inspections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管理您的内部流程，来料</a:t>
              </a:r>
              <a:r>
                <a:rPr lang="en-US" altLang="zh-CN" sz="1200" dirty="0" smtClean="0">
                  <a:solidFill>
                    <a:prstClr val="black"/>
                  </a:solidFill>
                </a:rPr>
                <a:t>/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接收和出货</a:t>
              </a:r>
              <a:r>
                <a:rPr lang="en-US" altLang="zh-CN" sz="1200" dirty="0" smtClean="0">
                  <a:solidFill>
                    <a:prstClr val="black"/>
                  </a:solidFill>
                </a:rPr>
                <a:t>/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最终检查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412750" y="4368800"/>
            <a:ext cx="11472863" cy="477837"/>
            <a:chOff x="412012" y="4003628"/>
            <a:chExt cx="11473600" cy="478449"/>
          </a:xfrm>
        </p:grpSpPr>
        <p:pic>
          <p:nvPicPr>
            <p:cNvPr id="3587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12" y="4003628"/>
              <a:ext cx="1660990" cy="341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ounded Rectangle 49"/>
            <p:cNvSpPr/>
            <p:nvPr/>
          </p:nvSpPr>
          <p:spPr>
            <a:xfrm>
              <a:off x="2485420" y="4056083"/>
              <a:ext cx="9400192" cy="32903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72" name="TextBox 50"/>
            <p:cNvSpPr txBox="1">
              <a:spLocks noChangeArrowheads="1"/>
            </p:cNvSpPr>
            <p:nvPr/>
          </p:nvSpPr>
          <p:spPr bwMode="auto">
            <a:xfrm>
              <a:off x="2598692" y="4019821"/>
              <a:ext cx="5705287" cy="46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Conducting integrated problem solving for internal quality, external quality, suppliers etc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.</a:t>
              </a:r>
              <a:r>
                <a:rPr lang="zh-CN" altLang="en-US" sz="1200" dirty="0" smtClean="0">
                  <a:solidFill>
                    <a:prstClr val="black"/>
                  </a:solidFill>
                </a:rPr>
                <a:t>为</a:t>
              </a:r>
              <a:r>
                <a:rPr lang="zh-CN" altLang="en-US" sz="1200" dirty="0">
                  <a:solidFill>
                    <a:prstClr val="black"/>
                  </a:solidFill>
                </a:rPr>
                <a:t>内部质量，外部质量，供应商等提供综合问题解决方案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477838" y="4846637"/>
            <a:ext cx="11417391" cy="328613"/>
            <a:chOff x="478370" y="4480936"/>
            <a:chExt cx="11416858" cy="328663"/>
          </a:xfrm>
        </p:grpSpPr>
        <p:pic>
          <p:nvPicPr>
            <p:cNvPr id="3586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70" y="4513913"/>
              <a:ext cx="1144173" cy="26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Rounded Rectangle 51"/>
            <p:cNvSpPr/>
            <p:nvPr/>
          </p:nvSpPr>
          <p:spPr>
            <a:xfrm>
              <a:off x="2484876" y="4480937"/>
              <a:ext cx="9400736" cy="32866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9" name="TextBox 52"/>
            <p:cNvSpPr txBox="1">
              <a:spLocks noChangeArrowheads="1"/>
            </p:cNvSpPr>
            <p:nvPr/>
          </p:nvSpPr>
          <p:spPr bwMode="auto">
            <a:xfrm>
              <a:off x="2608308" y="4480936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Manages Total Productivity Maintenance of your plant(s). Addresses all TPM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requirements</a:t>
              </a:r>
              <a:r>
                <a:rPr lang="zh-CN" altLang="en-US" sz="1200" dirty="0">
                  <a:solidFill>
                    <a:prstClr val="black"/>
                  </a:solidFill>
                </a:rPr>
                <a:t>管理您的工厂的总生产力维护。 解决所有</a:t>
              </a:r>
              <a:r>
                <a:rPr lang="en-US" altLang="zh-CN" sz="1200" dirty="0">
                  <a:solidFill>
                    <a:prstClr val="black"/>
                  </a:solidFill>
                </a:rPr>
                <a:t>TPM</a:t>
              </a:r>
              <a:r>
                <a:rPr lang="zh-CN" altLang="en-US" sz="1200" dirty="0">
                  <a:solidFill>
                    <a:prstClr val="black"/>
                  </a:solidFill>
                </a:rPr>
                <a:t>要求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442913" y="5275263"/>
            <a:ext cx="11442700" cy="328612"/>
            <a:chOff x="442745" y="4909542"/>
            <a:chExt cx="11442867" cy="328662"/>
          </a:xfrm>
        </p:grpSpPr>
        <p:pic>
          <p:nvPicPr>
            <p:cNvPr id="35864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45" y="4938486"/>
              <a:ext cx="1239319" cy="282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Rounded Rectangle 53"/>
            <p:cNvSpPr/>
            <p:nvPr/>
          </p:nvSpPr>
          <p:spPr>
            <a:xfrm>
              <a:off x="2485887" y="4909542"/>
              <a:ext cx="9399725" cy="32866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6" name="TextBox 54"/>
            <p:cNvSpPr txBox="1">
              <a:spLocks noChangeArrowheads="1"/>
            </p:cNvSpPr>
            <p:nvPr/>
          </p:nvSpPr>
          <p:spPr bwMode="auto">
            <a:xfrm>
              <a:off x="2598692" y="4937086"/>
              <a:ext cx="92869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Training management and objectives deployment from Corporate to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employees</a:t>
              </a:r>
              <a:r>
                <a:rPr lang="zh-CN" altLang="en-US" sz="1200" dirty="0">
                  <a:solidFill>
                    <a:prstClr val="black"/>
                  </a:solidFill>
                </a:rPr>
                <a:t>从企业到员工培训管理和目标部署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471488" y="5686726"/>
            <a:ext cx="11414125" cy="461666"/>
            <a:chOff x="471773" y="5321751"/>
            <a:chExt cx="11413839" cy="461024"/>
          </a:xfrm>
        </p:grpSpPr>
        <p:pic>
          <p:nvPicPr>
            <p:cNvPr id="35861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73" y="5410200"/>
              <a:ext cx="1144173" cy="25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ounded Rectangle 57"/>
            <p:cNvSpPr/>
            <p:nvPr/>
          </p:nvSpPr>
          <p:spPr>
            <a:xfrm>
              <a:off x="2484673" y="5334139"/>
              <a:ext cx="9400939" cy="328156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63" name="TextBox 58"/>
            <p:cNvSpPr txBox="1">
              <a:spLocks noChangeArrowheads="1"/>
            </p:cNvSpPr>
            <p:nvPr/>
          </p:nvSpPr>
          <p:spPr bwMode="auto">
            <a:xfrm>
              <a:off x="2598692" y="5321751"/>
              <a:ext cx="9286920" cy="4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Top  management in implementing customer-focused continual improvement and tracking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performance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 smtClean="0">
                  <a:solidFill>
                    <a:prstClr val="black"/>
                  </a:solidFill>
                </a:rPr>
                <a:t>最高</a:t>
              </a:r>
              <a:r>
                <a:rPr lang="zh-CN" altLang="en-US" sz="1200" dirty="0">
                  <a:solidFill>
                    <a:prstClr val="black"/>
                  </a:solidFill>
                </a:rPr>
                <a:t>管理层实施以客户为中心的持续改进和跟踪绩效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455613" y="6081861"/>
            <a:ext cx="11430000" cy="461665"/>
            <a:chOff x="455612" y="6081692"/>
            <a:chExt cx="11430000" cy="461285"/>
          </a:xfrm>
        </p:grpSpPr>
        <p:pic>
          <p:nvPicPr>
            <p:cNvPr id="35855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12" y="6140233"/>
              <a:ext cx="1675183" cy="32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Rounded Rectangle 61"/>
            <p:cNvSpPr/>
            <p:nvPr/>
          </p:nvSpPr>
          <p:spPr>
            <a:xfrm>
              <a:off x="2484437" y="6148164"/>
              <a:ext cx="9401175" cy="32834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857" name="TextBox 62"/>
            <p:cNvSpPr txBox="1">
              <a:spLocks noChangeArrowheads="1"/>
            </p:cNvSpPr>
            <p:nvPr/>
          </p:nvSpPr>
          <p:spPr bwMode="auto">
            <a:xfrm>
              <a:off x="2617239" y="6081692"/>
              <a:ext cx="9078187" cy="46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Manufacturing Controls and Traceability of ASILs to Control Plan, Inspection Plans, and Inspection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Sheets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 smtClean="0">
                  <a:solidFill>
                    <a:prstClr val="black"/>
                  </a:solidFill>
                </a:rPr>
                <a:t>生产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控制和可追溯性的</a:t>
              </a:r>
              <a:r>
                <a:rPr lang="en-US" altLang="zh-CN" sz="1200" dirty="0">
                  <a:solidFill>
                    <a:prstClr val="black"/>
                  </a:solidFill>
                </a:rPr>
                <a:t>ASILs</a:t>
              </a:r>
              <a:r>
                <a:rPr lang="zh-CN" altLang="en-US" sz="1200" dirty="0">
                  <a:solidFill>
                    <a:prstClr val="black"/>
                  </a:solidFill>
                </a:rPr>
                <a:t>控制计划，检查计划，和检查表。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442913" y="1766156"/>
            <a:ext cx="11495087" cy="461665"/>
            <a:chOff x="424354" y="5695627"/>
            <a:chExt cx="11495142" cy="46173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4" y="5776686"/>
              <a:ext cx="2026972" cy="299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Rounded Rectangle 55"/>
            <p:cNvSpPr/>
            <p:nvPr/>
          </p:nvSpPr>
          <p:spPr>
            <a:xfrm>
              <a:off x="2484939" y="5758283"/>
              <a:ext cx="9401220" cy="32866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60"/>
            <p:cNvSpPr txBox="1">
              <a:spLocks noChangeArrowheads="1"/>
            </p:cNvSpPr>
            <p:nvPr/>
          </p:nvSpPr>
          <p:spPr bwMode="auto">
            <a:xfrm>
              <a:off x="2598692" y="5695627"/>
              <a:ext cx="9320804" cy="46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</a:rPr>
                <a:t>Manage your Voice of Customer &amp; Requirements through out the System, Sub-System &amp; Components – functions, requirements, and </a:t>
              </a:r>
              <a:r>
                <a:rPr lang="en-US" altLang="en-US" sz="1200" dirty="0" smtClean="0">
                  <a:solidFill>
                    <a:prstClr val="black"/>
                  </a:solidFill>
                </a:rPr>
                <a:t>characteristics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/>
                  </a:solidFill>
                </a:rPr>
                <a:t>通过系统，子系统和组件 </a:t>
              </a:r>
              <a:r>
                <a:rPr lang="en-US" altLang="zh-CN" sz="1200" dirty="0">
                  <a:solidFill>
                    <a:prstClr val="black"/>
                  </a:solidFill>
                </a:rPr>
                <a:t>- </a:t>
              </a:r>
              <a:r>
                <a:rPr lang="zh-CN" altLang="en-US" sz="1200" dirty="0">
                  <a:solidFill>
                    <a:prstClr val="black"/>
                  </a:solidFill>
                </a:rPr>
                <a:t>功能，要求和特性来管理您的客户声音和需求</a:t>
              </a:r>
              <a:endParaRPr lang="en-US" alt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6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4432" y="382686"/>
            <a:ext cx="9824076" cy="635663"/>
          </a:xfrm>
        </p:spPr>
        <p:txBody>
          <a:bodyPr>
            <a:normAutofit fontScale="90000"/>
          </a:bodyPr>
          <a:lstStyle/>
          <a:p>
            <a:r>
              <a:rPr lang="en-IN" sz="2399" dirty="0">
                <a:latin typeface="+mn-lt"/>
              </a:rPr>
              <a:t>Managing APQP </a:t>
            </a:r>
            <a:r>
              <a:rPr lang="en-IN" sz="2399" dirty="0" smtClean="0">
                <a:latin typeface="+mn-lt"/>
              </a:rPr>
              <a:t>using </a:t>
            </a:r>
            <a:r>
              <a:rPr lang="en-IN" sz="2399" dirty="0">
                <a:latin typeface="+mn-lt"/>
              </a:rPr>
              <a:t>‘</a:t>
            </a:r>
            <a:r>
              <a:rPr lang="en-IN" sz="2399" i="1" u="sng" dirty="0">
                <a:latin typeface="+mn-lt"/>
              </a:rPr>
              <a:t>SPREADSHEETS’ </a:t>
            </a:r>
            <a:r>
              <a:rPr lang="en-IN" sz="2399" i="1" dirty="0">
                <a:latin typeface="+mn-lt"/>
              </a:rPr>
              <a:t>can be a challenging </a:t>
            </a:r>
            <a:r>
              <a:rPr lang="en-IN" sz="2399" i="1" dirty="0" smtClean="0">
                <a:latin typeface="+mn-lt"/>
              </a:rPr>
              <a:t>experience</a:t>
            </a:r>
            <a:br>
              <a:rPr lang="en-IN" sz="2399" i="1" dirty="0" smtClean="0">
                <a:latin typeface="+mn-lt"/>
              </a:rPr>
            </a:br>
            <a:r>
              <a:rPr lang="zh-CN" altLang="en-US" sz="2399" i="1" dirty="0" smtClean="0">
                <a:latin typeface="+mn-lt"/>
              </a:rPr>
              <a:t>使用</a:t>
            </a:r>
            <a:r>
              <a:rPr lang="en-US" altLang="zh-CN" sz="2399" i="1" dirty="0">
                <a:latin typeface="+mn-lt"/>
              </a:rPr>
              <a:t>'</a:t>
            </a:r>
            <a:r>
              <a:rPr lang="en-IN" sz="2399" i="1" dirty="0">
                <a:latin typeface="+mn-lt"/>
              </a:rPr>
              <a:t>SPREADSHEETS'</a:t>
            </a:r>
            <a:r>
              <a:rPr lang="zh-CN" altLang="en-US" sz="2399" i="1" dirty="0">
                <a:latin typeface="+mn-lt"/>
              </a:rPr>
              <a:t>管理</a:t>
            </a:r>
            <a:r>
              <a:rPr lang="en-IN" sz="2399" i="1" dirty="0">
                <a:latin typeface="+mn-lt"/>
              </a:rPr>
              <a:t>APQP</a:t>
            </a:r>
            <a:r>
              <a:rPr lang="zh-CN" altLang="en-US" sz="2399" i="1" dirty="0">
                <a:latin typeface="+mn-lt"/>
              </a:rPr>
              <a:t>可能是一个具有挑战性的经历</a:t>
            </a:r>
            <a:endParaRPr lang="en-IN" sz="2399" dirty="0">
              <a:latin typeface="+mn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56" y="1173273"/>
            <a:ext cx="9646312" cy="21520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55" y="1997422"/>
            <a:ext cx="9632133" cy="2481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361" y="2916815"/>
            <a:ext cx="8989258" cy="343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9" name="Group 18"/>
          <p:cNvGrpSpPr/>
          <p:nvPr/>
        </p:nvGrpSpPr>
        <p:grpSpPr>
          <a:xfrm rot="21039197">
            <a:off x="51447" y="1542688"/>
            <a:ext cx="3984426" cy="3987607"/>
            <a:chOff x="529323" y="1368100"/>
            <a:chExt cx="4254880" cy="4258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23" y="1368100"/>
              <a:ext cx="4254880" cy="42582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02603" y="1937981"/>
              <a:ext cx="980954" cy="558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IN" sz="1400" b="1" dirty="0">
                  <a:solidFill>
                    <a:schemeClr val="bg1"/>
                  </a:solidFill>
                </a:rPr>
                <a:t>APQP </a:t>
              </a:r>
            </a:p>
            <a:p>
              <a:pPr lvl="0" algn="r"/>
              <a:r>
                <a:rPr lang="en-IN" sz="1400" b="1" dirty="0">
                  <a:solidFill>
                    <a:schemeClr val="bg1"/>
                  </a:solidFill>
                </a:rPr>
                <a:t>Time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69543" y="2042490"/>
              <a:ext cx="781820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DFMEA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4039" y="2870768"/>
              <a:ext cx="639298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DVPR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5034" y="3820762"/>
              <a:ext cx="1221300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Process Flow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12210" y="4569680"/>
              <a:ext cx="762995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PFMEA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5377" y="4552262"/>
              <a:ext cx="1175365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Control Plan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41906" y="3806978"/>
              <a:ext cx="863281" cy="32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IN" sz="1400" b="1" dirty="0">
                  <a:solidFill>
                    <a:schemeClr val="bg1"/>
                  </a:solidFill>
                </a:rPr>
                <a:t>Meeting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525" y="2859777"/>
              <a:ext cx="1033871" cy="295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And more….</a:t>
              </a:r>
            </a:p>
          </p:txBody>
        </p:sp>
      </p:grp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39" name="Rectangle 38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0" name="Picture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20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err="1">
                <a:solidFill>
                  <a:srgbClr val="548DD4"/>
                </a:solidFill>
              </a:rPr>
              <a:t>EwQIMS</a:t>
            </a:r>
            <a:r>
              <a:rPr lang="en-IN" altLang="en-US" sz="2800" b="1" dirty="0">
                <a:solidFill>
                  <a:srgbClr val="548DD4"/>
                </a:solidFill>
              </a:rPr>
              <a:t>®: Complete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Architecture</a:t>
            </a:r>
            <a:r>
              <a:rPr lang="zh-CN" altLang="en-US" sz="2800" b="1" dirty="0">
                <a:solidFill>
                  <a:srgbClr val="548DD4"/>
                </a:solidFill>
              </a:rPr>
              <a:t>完整的体系结构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46083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7" name="Rectangle 6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6086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4" name="Content Placeholder 6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250950"/>
            <a:ext cx="74136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285115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7463" y="11049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5775" y="1108075"/>
            <a:ext cx="65230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 smtClean="0">
                <a:solidFill>
                  <a:prstClr val="black"/>
                </a:solidFill>
              </a:rPr>
              <a:t>Enterprise wide Web-based system</a:t>
            </a:r>
            <a:r>
              <a:rPr lang="zh-CN" altLang="en-US" sz="1600" dirty="0">
                <a:solidFill>
                  <a:prstClr val="black"/>
                </a:solidFill>
              </a:rPr>
              <a:t>基于网页的企业质量管理</a:t>
            </a:r>
            <a:r>
              <a:rPr lang="zh-CN" altLang="en-US" sz="1600" dirty="0" smtClean="0">
                <a:solidFill>
                  <a:prstClr val="black"/>
                </a:solidFill>
              </a:rPr>
              <a:t>系统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7463" y="15017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5774" y="1504950"/>
            <a:ext cx="5837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Manage multiple </a:t>
            </a:r>
            <a:r>
              <a:rPr lang="en-GB" altLang="en-US" sz="1600" dirty="0" smtClean="0">
                <a:solidFill>
                  <a:prstClr val="black"/>
                </a:solidFill>
              </a:rPr>
              <a:t>sites</a:t>
            </a:r>
            <a:r>
              <a:rPr lang="zh-CN" altLang="en-US" sz="1600" dirty="0">
                <a:solidFill>
                  <a:prstClr val="black"/>
                </a:solidFill>
              </a:rPr>
              <a:t>管理多个</a:t>
            </a:r>
            <a:r>
              <a:rPr lang="zh-CN" altLang="en-US" sz="1600" dirty="0" smtClean="0">
                <a:solidFill>
                  <a:prstClr val="black"/>
                </a:solidFill>
              </a:rPr>
              <a:t>站点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sp>
        <p:nvSpPr>
          <p:cNvPr id="8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Features common across the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board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548DD4"/>
                </a:solidFill>
              </a:rPr>
              <a:t>全面</a:t>
            </a:r>
            <a:r>
              <a:rPr lang="zh-CN" altLang="en-US" sz="2400" b="1" dirty="0">
                <a:solidFill>
                  <a:srgbClr val="548DD4"/>
                </a:solidFill>
              </a:rPr>
              <a:t>通用的特性</a:t>
            </a:r>
            <a:endParaRPr lang="en-US" altLang="en-US" sz="2400" b="1" dirty="0">
              <a:solidFill>
                <a:srgbClr val="548DD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7463" y="19050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85775" y="1908175"/>
            <a:ext cx="64679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Support for multi-language and multi-date</a:t>
            </a:r>
            <a:r>
              <a:rPr lang="en-US" altLang="en-US" sz="1600" dirty="0" smtClean="0">
                <a:solidFill>
                  <a:prstClr val="black"/>
                </a:solidFill>
              </a:rPr>
              <a:t>.</a:t>
            </a:r>
            <a:r>
              <a:rPr lang="zh-CN" altLang="en-US" sz="1600" dirty="0">
                <a:solidFill>
                  <a:prstClr val="black"/>
                </a:solidFill>
              </a:rPr>
              <a:t> 支持多种语言和多种日期格式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7463" y="23018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85774" y="2305050"/>
            <a:ext cx="113236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Integrated with Email </a:t>
            </a:r>
            <a:r>
              <a:rPr lang="en-US" altLang="en-US" sz="1600" dirty="0" smtClean="0">
                <a:solidFill>
                  <a:prstClr val="black"/>
                </a:solidFill>
              </a:rPr>
              <a:t>notification with Outlook Integration, </a:t>
            </a:r>
            <a:r>
              <a:rPr lang="en-US" altLang="en-US" sz="1600" dirty="0">
                <a:solidFill>
                  <a:prstClr val="black"/>
                </a:solidFill>
              </a:rPr>
              <a:t>reminders and escalation </a:t>
            </a:r>
            <a:r>
              <a:rPr lang="en-US" altLang="en-US" sz="1600" dirty="0" smtClean="0">
                <a:solidFill>
                  <a:prstClr val="black"/>
                </a:solidFill>
              </a:rPr>
              <a:t>services</a:t>
            </a:r>
            <a:r>
              <a:rPr lang="zh-CN" altLang="en-US" sz="1600" dirty="0">
                <a:solidFill>
                  <a:prstClr val="black"/>
                </a:solidFill>
              </a:rPr>
              <a:t> 结合电子邮件通知和提醒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7463" y="269875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5774" y="2701925"/>
            <a:ext cx="6675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Ready to integrate with legacy and ERP </a:t>
            </a:r>
            <a:r>
              <a:rPr lang="en-GB" altLang="en-US" sz="1600" dirty="0" smtClean="0">
                <a:solidFill>
                  <a:prstClr val="black"/>
                </a:solidFill>
              </a:rPr>
              <a:t>systems</a:t>
            </a:r>
            <a:r>
              <a:rPr lang="zh-CN" altLang="en-US" sz="1600" dirty="0">
                <a:solidFill>
                  <a:prstClr val="black"/>
                </a:solidFill>
              </a:rPr>
              <a:t>可以与</a:t>
            </a:r>
            <a:r>
              <a:rPr lang="en-US" altLang="zh-CN" sz="1600" dirty="0">
                <a:solidFill>
                  <a:prstClr val="black"/>
                </a:solidFill>
              </a:rPr>
              <a:t>ERP</a:t>
            </a:r>
            <a:r>
              <a:rPr lang="zh-CN" altLang="en-US" sz="1600" dirty="0">
                <a:solidFill>
                  <a:prstClr val="black"/>
                </a:solidFill>
              </a:rPr>
              <a:t>系统</a:t>
            </a:r>
            <a:r>
              <a:rPr lang="zh-CN" altLang="en-US" sz="1600" dirty="0" smtClean="0">
                <a:solidFill>
                  <a:prstClr val="black"/>
                </a:solidFill>
              </a:rPr>
              <a:t>整合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7463" y="30956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85775" y="3098800"/>
            <a:ext cx="56618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One point User </a:t>
            </a:r>
            <a:r>
              <a:rPr lang="en-GB" altLang="en-US" sz="1600" dirty="0" smtClean="0">
                <a:solidFill>
                  <a:prstClr val="black"/>
                </a:solidFill>
              </a:rPr>
              <a:t>Authentication</a:t>
            </a:r>
            <a:r>
              <a:rPr lang="zh-CN" altLang="en-US" sz="1600" dirty="0">
                <a:solidFill>
                  <a:prstClr val="black"/>
                </a:solidFill>
              </a:rPr>
              <a:t>一个关键的用户身份</a:t>
            </a:r>
            <a:r>
              <a:rPr lang="zh-CN" altLang="en-US" sz="1600" dirty="0" smtClean="0">
                <a:solidFill>
                  <a:prstClr val="black"/>
                </a:solidFill>
              </a:rPr>
              <a:t>验证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7463" y="349885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85774" y="3502025"/>
            <a:ext cx="4008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Role-based </a:t>
            </a:r>
            <a:r>
              <a:rPr lang="en-GB" altLang="en-US" sz="1600" dirty="0" smtClean="0">
                <a:solidFill>
                  <a:prstClr val="black"/>
                </a:solidFill>
              </a:rPr>
              <a:t>Security</a:t>
            </a:r>
            <a:r>
              <a:rPr lang="zh-CN" altLang="en-US" sz="1600" dirty="0">
                <a:solidFill>
                  <a:prstClr val="black"/>
                </a:solidFill>
              </a:rPr>
              <a:t>基于角色的</a:t>
            </a:r>
            <a:r>
              <a:rPr lang="zh-CN" altLang="en-US" sz="1600" dirty="0" smtClean="0">
                <a:solidFill>
                  <a:prstClr val="black"/>
                </a:solidFill>
              </a:rPr>
              <a:t>安全性</a:t>
            </a:r>
            <a:endParaRPr lang="en-GB" altLang="zh-CN" sz="16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7463" y="38957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85775" y="3898900"/>
            <a:ext cx="3703637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prstClr val="black"/>
                </a:solidFill>
              </a:rPr>
              <a:t>Fully Integrated solution – Lean data </a:t>
            </a:r>
            <a:r>
              <a:rPr lang="en-GB" altLang="en-US" sz="1600" dirty="0" smtClean="0">
                <a:solidFill>
                  <a:prstClr val="black"/>
                </a:solidFill>
              </a:rPr>
              <a:t>entry</a:t>
            </a:r>
            <a:r>
              <a:rPr lang="zh-CN" altLang="en-US" sz="1600" dirty="0">
                <a:solidFill>
                  <a:prstClr val="black"/>
                </a:solidFill>
              </a:rPr>
              <a:t>完全集成的解决方案</a:t>
            </a:r>
            <a:r>
              <a:rPr lang="en-US" altLang="zh-CN" sz="1600" dirty="0">
                <a:solidFill>
                  <a:prstClr val="black"/>
                </a:solidFill>
              </a:rPr>
              <a:t>-</a:t>
            </a:r>
            <a:r>
              <a:rPr lang="zh-CN" altLang="en-US" sz="1600" dirty="0">
                <a:solidFill>
                  <a:prstClr val="black"/>
                </a:solidFill>
              </a:rPr>
              <a:t>精益的数据</a:t>
            </a:r>
            <a:r>
              <a:rPr lang="en-GB" altLang="zh-CN" sz="1600" dirty="0">
                <a:solidFill>
                  <a:prstClr val="black"/>
                </a:solidFill>
              </a:rPr>
              <a:t> </a:t>
            </a:r>
            <a:r>
              <a:rPr lang="zh-CN" altLang="en-US" sz="1600" dirty="0">
                <a:solidFill>
                  <a:prstClr val="black"/>
                </a:solidFill>
              </a:rPr>
              <a:t>输入</a:t>
            </a:r>
            <a:endParaRPr lang="en-US" altLang="zh-CN" sz="1600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1600" dirty="0">
              <a:solidFill>
                <a:prstClr val="black"/>
              </a:solidFill>
            </a:endParaRPr>
          </a:p>
        </p:txBody>
      </p:sp>
      <p:grpSp>
        <p:nvGrpSpPr>
          <p:cNvPr id="39956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25" name="Rectangle 24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>
                  <a:solidFill>
                    <a:prstClr val="white"/>
                  </a:solidFill>
                </a:rPr>
                <a:t>v</a:t>
              </a:r>
            </a:p>
          </p:txBody>
        </p:sp>
        <p:pic>
          <p:nvPicPr>
            <p:cNvPr id="39958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3" y="1066800"/>
            <a:ext cx="153035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4173538"/>
            <a:ext cx="1919288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4098925"/>
            <a:ext cx="1673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1143000"/>
            <a:ext cx="148431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524000"/>
            <a:ext cx="261937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1524000"/>
            <a:ext cx="2620963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760413" y="4267200"/>
            <a:ext cx="50212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chemeClr val="accent1"/>
                </a:solidFill>
              </a:rPr>
              <a:t>Six other patents pending regarding risk management and enterprise compliance</a:t>
            </a:r>
          </a:p>
        </p:txBody>
      </p:sp>
      <p:sp>
        <p:nvSpPr>
          <p:cNvPr id="18" name="Title 9"/>
          <p:cNvSpPr txBox="1">
            <a:spLocks/>
          </p:cNvSpPr>
          <p:nvPr/>
        </p:nvSpPr>
        <p:spPr bwMode="auto">
          <a:xfrm>
            <a:off x="468313" y="446088"/>
            <a:ext cx="7229475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Our Awards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Accolades</a:t>
            </a:r>
            <a:r>
              <a:rPr lang="zh-CN" altLang="en-US" sz="2800" b="1" dirty="0">
                <a:solidFill>
                  <a:srgbClr val="548DD4"/>
                </a:solidFill>
              </a:rPr>
              <a:t>我们的奖项和赞誉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40970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24" name="Rectangle 2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0972" name="Picture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95" y="351851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IN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Current Target 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Customers</a:t>
            </a:r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目前的目标客户</a:t>
            </a: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3"/>
            <a:ext cx="1352257" cy="266300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23595" y="1490369"/>
            <a:ext cx="4888824" cy="2376440"/>
            <a:chOff x="523732" y="1489864"/>
            <a:chExt cx="4890097" cy="2377059"/>
          </a:xfrm>
        </p:grpSpPr>
        <p:sp>
          <p:nvSpPr>
            <p:cNvPr id="7" name="TextBox 6"/>
            <p:cNvSpPr txBox="1"/>
            <p:nvPr/>
          </p:nvSpPr>
          <p:spPr>
            <a:xfrm>
              <a:off x="1710079" y="1489864"/>
              <a:ext cx="17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b="1" dirty="0">
                  <a:solidFill>
                    <a:srgbClr val="0070C0"/>
                  </a:solidFill>
                  <a:latin typeface="Trebuchet MS" panose="020B0603020202020204" pitchFamily="34" charset="0"/>
                  <a:ea typeface="Roboto medium" pitchFamily="2" charset="0"/>
                </a:rPr>
                <a:t>KEY INDUSTRIES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18" y="1794766"/>
              <a:ext cx="4265744" cy="1417457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23732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AUTOMOTIVE</a:t>
              </a: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2052949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AEROSPACE</a:t>
              </a: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3387768" y="3350989"/>
              <a:ext cx="2026061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ELECTRONICS/ SEMICONDUCTOR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13148" y="1438508"/>
            <a:ext cx="4691096" cy="2486342"/>
            <a:chOff x="6414819" y="1437989"/>
            <a:chExt cx="4692318" cy="2486990"/>
          </a:xfrm>
        </p:grpSpPr>
        <p:sp>
          <p:nvSpPr>
            <p:cNvPr id="26" name="TextBox 25"/>
            <p:cNvSpPr txBox="1"/>
            <p:nvPr/>
          </p:nvSpPr>
          <p:spPr>
            <a:xfrm>
              <a:off x="7627495" y="1437989"/>
              <a:ext cx="1773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>
                  <a:solidFill>
                    <a:schemeClr val="accent2"/>
                  </a:solidFill>
                  <a:latin typeface="Trebuchet MS" panose="020B0603020202020204" pitchFamily="34" charset="0"/>
                  <a:ea typeface="Roboto medium" pitchFamily="2" charset="0"/>
                </a:rPr>
                <a:t>OTHER INDUSTRIES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819" y="2004396"/>
              <a:ext cx="4692318" cy="1499655"/>
            </a:xfrm>
            <a:prstGeom prst="rect">
              <a:avLst/>
            </a:prstGeom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6414819" y="3350989"/>
              <a:ext cx="1500188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JEWELLERY</a:t>
              </a:r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7967341" y="3380017"/>
              <a:ext cx="1699173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WIND ENERGY</a:t>
              </a:r>
            </a:p>
          </p:txBody>
        </p:sp>
        <p:sp>
          <p:nvSpPr>
            <p:cNvPr id="37" name="Title 1"/>
            <p:cNvSpPr txBox="1">
              <a:spLocks/>
            </p:cNvSpPr>
            <p:nvPr/>
          </p:nvSpPr>
          <p:spPr>
            <a:xfrm>
              <a:off x="9405262" y="3409045"/>
              <a:ext cx="1699173" cy="515934"/>
            </a:xfrm>
            <a:prstGeom prst="rect">
              <a:avLst/>
            </a:prstGeom>
          </p:spPr>
          <p:txBody>
            <a:bodyPr vert="horz" lIns="97941" tIns="48970" rIns="97941" bIns="48970" rtlCol="0" anchor="t">
              <a:noAutofit/>
            </a:bodyPr>
            <a:lstStyle>
              <a:lvl1pPr algn="ctr" defTabSz="1044976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 pitchFamily="34" charset="0"/>
                  <a:ea typeface="Roboto medium" pitchFamily="2" charset="0"/>
                </a:rPr>
                <a:t>HOME APPLIANCES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602842" y="4440421"/>
            <a:ext cx="187053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00B050"/>
                </a:solidFill>
                <a:latin typeface="Trebuchet MS" panose="020B0603020202020204" pitchFamily="34" charset="0"/>
                <a:ea typeface="Roboto medium" pitchFamily="2" charset="0"/>
              </a:rPr>
              <a:t>FUTURE INDUSTRIES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21" y="4889426"/>
            <a:ext cx="3119141" cy="1414958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4095232" y="6236890"/>
            <a:ext cx="1670987" cy="515800"/>
          </a:xfrm>
          <a:prstGeom prst="rect">
            <a:avLst/>
          </a:prstGeom>
        </p:spPr>
        <p:txBody>
          <a:bodyPr vert="horz" lIns="97941" tIns="48970" rIns="97941" bIns="48970" rtlCol="0" anchor="t">
            <a:noAutofit/>
          </a:bodyPr>
          <a:lstStyle>
            <a:lvl1pPr algn="ctr" defTabSz="1044976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MEDICAL DEVICES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5714575" y="6236890"/>
            <a:ext cx="1670987" cy="515800"/>
          </a:xfrm>
          <a:prstGeom prst="rect">
            <a:avLst/>
          </a:prstGeom>
        </p:spPr>
        <p:txBody>
          <a:bodyPr vert="horz" lIns="97941" tIns="48970" rIns="97941" bIns="48970" rtlCol="0" anchor="t">
            <a:noAutofit/>
          </a:bodyPr>
          <a:lstStyle>
            <a:lvl1pPr algn="ctr" defTabSz="1044976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FOOD &amp; RETAIL</a:t>
            </a:r>
          </a:p>
        </p:txBody>
      </p:sp>
    </p:spTree>
    <p:extLst>
      <p:ext uri="{BB962C8B-B14F-4D97-AF65-F5344CB8AC3E}">
        <p14:creationId xmlns:p14="http://schemas.microsoft.com/office/powerpoint/2010/main" val="3895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57" y="355617"/>
            <a:ext cx="1645712" cy="4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144"/>
          <p:cNvSpPr>
            <a:spLocks noChangeArrowheads="1"/>
          </p:cNvSpPr>
          <p:nvPr/>
        </p:nvSpPr>
        <p:spPr bwMode="auto">
          <a:xfrm>
            <a:off x="435544" y="1395720"/>
            <a:ext cx="7368844" cy="81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  <a:defRPr/>
            </a:pPr>
            <a:endParaRPr lang="en-US" sz="1351" dirty="0">
              <a:solidFill>
                <a:srgbClr val="000000"/>
              </a:solidFill>
            </a:endParaRPr>
          </a:p>
        </p:txBody>
      </p:sp>
      <p:pic>
        <p:nvPicPr>
          <p:cNvPr id="33" name="Picture 40" descr="tata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302" y="3335109"/>
            <a:ext cx="800844" cy="70314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41" y="3313839"/>
            <a:ext cx="586200" cy="69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5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34" y="1559312"/>
            <a:ext cx="1452178" cy="5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6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" y="3238908"/>
            <a:ext cx="839333" cy="6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644" y="3382627"/>
            <a:ext cx="1472904" cy="47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2" name="Text Box 170"/>
          <p:cNvSpPr txBox="1">
            <a:spLocks noChangeArrowheads="1"/>
          </p:cNvSpPr>
          <p:nvPr/>
        </p:nvSpPr>
        <p:spPr bwMode="auto">
          <a:xfrm>
            <a:off x="2955353" y="6179183"/>
            <a:ext cx="6364217" cy="36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799" b="1" u="sng" dirty="0">
                <a:solidFill>
                  <a:schemeClr val="tx2"/>
                </a:solidFill>
                <a:latin typeface="Trebuchet MS" panose="020B0603020202020204" pitchFamily="34" charset="0"/>
              </a:rPr>
              <a:t>100s of customers across the globe and counting………</a:t>
            </a:r>
          </a:p>
        </p:txBody>
      </p:sp>
      <p:pic>
        <p:nvPicPr>
          <p:cNvPr id="49" name="Picture 2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88" y="5136483"/>
            <a:ext cx="1104308" cy="37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73" y="4254569"/>
            <a:ext cx="830451" cy="41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33" y="5879223"/>
            <a:ext cx="1634256" cy="36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5" y="4144971"/>
            <a:ext cx="796405" cy="62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415" y="5807508"/>
            <a:ext cx="1209410" cy="57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55" y="1647015"/>
            <a:ext cx="1142795" cy="4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0" descr="https://encrypted-tbn2.gstatic.com/images?q=tbn:ANd9GcSsY3DfD6l-N0Ra21Y9GV28nJxwiCegFjzMC26qQTMLbQ8fRZu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19" y="4967730"/>
            <a:ext cx="1908113" cy="3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34" y="4194346"/>
            <a:ext cx="1051016" cy="64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81" y="4994280"/>
            <a:ext cx="1250856" cy="52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https://encrypted-tbn0.gstatic.com/images?q=tbn:ANd9GcR4KP87YmDQ7htNvAn5W9ser1iRetaL1bl1oHs5xOPRBHMBP6FK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1" y="5004901"/>
            <a:ext cx="1595768" cy="44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83" y="1561075"/>
            <a:ext cx="934071" cy="61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16" y="2396164"/>
            <a:ext cx="1185724" cy="63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225394"/>
              </p:ext>
            </p:extLst>
          </p:nvPr>
        </p:nvGraphicFramePr>
        <p:xfrm>
          <a:off x="10884991" y="2622014"/>
          <a:ext cx="1231612" cy="3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8" name="Image" r:id="rId22" imgW="1320635" imgH="419048" progId="Photoshop.Image.13">
                  <p:embed/>
                </p:oleObj>
              </mc:Choice>
              <mc:Fallback>
                <p:oleObj name="Image" r:id="rId22" imgW="1320635" imgH="41904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4991" y="2622014"/>
                        <a:ext cx="1231612" cy="3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25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72" name="Rectangle 7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42027" name="Picture 4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4145" y="1446116"/>
            <a:ext cx="1421092" cy="737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/>
          <a:srcRect t="16092" b="8046"/>
          <a:stretch/>
        </p:blipFill>
        <p:spPr>
          <a:xfrm>
            <a:off x="10767093" y="1462270"/>
            <a:ext cx="1145755" cy="781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75" y="4226571"/>
            <a:ext cx="1634256" cy="479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35" y="3424235"/>
            <a:ext cx="1607610" cy="56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83" y="2506137"/>
            <a:ext cx="1119109" cy="524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01" y="1571743"/>
            <a:ext cx="1278983" cy="452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69" y="5497029"/>
            <a:ext cx="3037585" cy="61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85" y="4899795"/>
            <a:ext cx="1866363" cy="5972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71" y="4174253"/>
            <a:ext cx="1479851" cy="531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313" y="5026526"/>
            <a:ext cx="1927356" cy="55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09969" y="2422849"/>
            <a:ext cx="1225691" cy="4885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09387" y="3881051"/>
            <a:ext cx="1350037" cy="834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76044" y="1612481"/>
            <a:ext cx="1882948" cy="426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65" y="5516828"/>
            <a:ext cx="1682960" cy="6164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57" y="2402926"/>
            <a:ext cx="2030218" cy="522055"/>
          </a:xfrm>
          <a:prstGeom prst="rect">
            <a:avLst/>
          </a:prstGeom>
        </p:spPr>
      </p:pic>
      <p:pic>
        <p:nvPicPr>
          <p:cNvPr id="7174" name="Picture 6" descr="Logo"/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0357" b="-1469"/>
          <a:stretch/>
        </p:blipFill>
        <p:spPr bwMode="auto">
          <a:xfrm>
            <a:off x="8078692" y="2354055"/>
            <a:ext cx="858247" cy="8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www.fuyaogroup.com/templates_en/images/fuyao_logo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04" y="4281058"/>
            <a:ext cx="2193811" cy="5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41099" y="464602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IN" altLang="en-US" sz="2800" b="1" dirty="0" err="1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EwQIMS</a:t>
            </a:r>
            <a:r>
              <a:rPr lang="en-IN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Software Customers </a:t>
            </a:r>
            <a:r>
              <a:rPr lang="en-I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– Worldwide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全球范围内的软件客户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67317" y="2305666"/>
            <a:ext cx="971733" cy="7176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87010" y="3424235"/>
            <a:ext cx="2346169" cy="4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20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2" y="252413"/>
            <a:ext cx="11064875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53200"/>
            <a:ext cx="12188825" cy="381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1813" y="0"/>
            <a:ext cx="304800" cy="4572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6613" y="0"/>
            <a:ext cx="304800" cy="4572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41413" y="0"/>
            <a:ext cx="304800" cy="4572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46213" y="0"/>
            <a:ext cx="304800" cy="4572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51013" y="0"/>
            <a:ext cx="304800" cy="4572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71013" y="6172200"/>
            <a:ext cx="304800" cy="762000"/>
          </a:xfrm>
          <a:prstGeom prst="rect">
            <a:avLst/>
          </a:prstGeom>
          <a:solidFill>
            <a:srgbClr val="00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75813" y="6172200"/>
            <a:ext cx="304800" cy="7620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80613" y="6172200"/>
            <a:ext cx="304800" cy="762000"/>
          </a:xfrm>
          <a:prstGeom prst="rect">
            <a:avLst/>
          </a:prstGeom>
          <a:solidFill>
            <a:srgbClr val="8DC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285413" y="6172200"/>
            <a:ext cx="304800" cy="762000"/>
          </a:xfrm>
          <a:prstGeom prst="rect">
            <a:avLst/>
          </a:prstGeom>
          <a:solidFill>
            <a:srgbClr val="63A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590213" y="6172200"/>
            <a:ext cx="304800" cy="762000"/>
          </a:xfrm>
          <a:prstGeom prst="rect">
            <a:avLst/>
          </a:prstGeom>
          <a:solidFill>
            <a:srgbClr val="902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7145338"/>
            <a:ext cx="2082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175125"/>
            <a:ext cx="22669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4953000"/>
            <a:ext cx="12382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EwIMS-QMS-LOGO-MEDIUM-TRANSPARENT-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13928"/>
            <a:ext cx="474535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5679" y="2250787"/>
            <a:ext cx="7543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车和家需求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&amp;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奥曼克方案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r>
              <a:rPr lang="en-IN" sz="3200" b="1" dirty="0" smtClean="0">
                <a:solidFill>
                  <a:schemeClr val="bg1">
                    <a:lumMod val="50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CHJ Requirements vs OMNEX Solution</a:t>
            </a:r>
            <a:endParaRPr lang="en-IN" sz="3200" b="1" dirty="0">
              <a:solidFill>
                <a:schemeClr val="bg1">
                  <a:lumMod val="50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DB0D5-2FA1-4D8C-99FE-1E29F46B9A0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8" y="396875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463 L 0.00482 -0.552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096106"/>
              </p:ext>
            </p:extLst>
          </p:nvPr>
        </p:nvGraphicFramePr>
        <p:xfrm>
          <a:off x="455612" y="1139065"/>
          <a:ext cx="11076402" cy="99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530"/>
                <a:gridCol w="2223968"/>
                <a:gridCol w="3197785"/>
                <a:gridCol w="1881263"/>
                <a:gridCol w="2958856"/>
              </a:tblGrid>
              <a:tr h="3610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序号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Requirement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需求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Requirement description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Conformance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是否满足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Remark </a:t>
                      </a: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</a:rPr>
                        <a:t>备注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9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</a:t>
                      </a:r>
                      <a:r>
                        <a:rPr lang="zh-CN" sz="1400" dirty="0">
                          <a:effectLst/>
                        </a:rPr>
                        <a:t>分阶段管理 </a:t>
                      </a:r>
                      <a:endParaRPr lang="en-U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 phased management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对</a:t>
                      </a:r>
                      <a:r>
                        <a:rPr lang="en-US" sz="1400" dirty="0">
                          <a:effectLst/>
                        </a:rPr>
                        <a:t>APQP</a:t>
                      </a:r>
                      <a:r>
                        <a:rPr lang="zh-CN" sz="1400" dirty="0">
                          <a:effectLst/>
                        </a:rPr>
                        <a:t>五个阶段工作项目进行</a:t>
                      </a:r>
                      <a:r>
                        <a:rPr lang="en-US" sz="1400" dirty="0">
                          <a:effectLst/>
                        </a:rPr>
                        <a:t>WBS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WBS for APQP five-phase work projects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OTB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APQP/PPAP manager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6812" y="360215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需求</a:t>
            </a:r>
            <a:r>
              <a:rPr lang="en-US" sz="4400" dirty="0" smtClean="0"/>
              <a:t>Requirement</a:t>
            </a:r>
            <a:r>
              <a:rPr lang="en-US" sz="3600" dirty="0" smtClean="0"/>
              <a:t> #1 &amp; # 8</a:t>
            </a:r>
            <a:endParaRPr lang="en-US" sz="3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82544"/>
            <a:ext cx="11076402" cy="429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l" eaLnBrk="1" fontAlgn="auto" hangingPunct="1">
              <a:spcAft>
                <a:spcPts val="0"/>
              </a:spcAft>
            </a:pPr>
            <a:r>
              <a:rPr lang="en-IN" sz="2800" b="1" dirty="0">
                <a:solidFill>
                  <a:srgbClr val="548DD4"/>
                </a:solidFill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143000"/>
            <a:ext cx="11582400" cy="4525963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奥曼克公司介绍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Introduction to Omnex (5 mins)</a:t>
            </a: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方案和需求概述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Overview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on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Solution &amp; Requirements(30 mins)</a:t>
            </a:r>
          </a:p>
          <a:p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对车和家需求的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理解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Understanding 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of CHJ </a:t>
            </a:r>
            <a:r>
              <a:rPr lang="en-IN" altLang="zh-CN" sz="2800" b="1" dirty="0">
                <a:solidFill>
                  <a:srgbClr val="548DD4"/>
                </a:solidFill>
                <a:ea typeface="+mj-ea"/>
                <a:cs typeface="+mj-cs"/>
              </a:rPr>
              <a:t>Requirements</a:t>
            </a:r>
            <a:endParaRPr lang="en-US" altLang="zh-C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需求对应的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系统功能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Demand-relevant system functions</a:t>
            </a:r>
            <a:endParaRPr lang="en-US" altLang="zh-C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奥曼克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及其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解决方案的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优势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Omnex and 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its solution advantages</a:t>
            </a:r>
            <a:endParaRPr lang="en-US" altLang="zh-C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Omnex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认为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的其他重要的</a:t>
            </a:r>
            <a:r>
              <a:rPr lang="zh-CN" altLang="zh-CN" sz="2800" b="1" dirty="0">
                <a:solidFill>
                  <a:srgbClr val="548DD4"/>
                </a:solidFill>
                <a:ea typeface="+mj-ea"/>
                <a:cs typeface="+mj-cs"/>
              </a:rPr>
              <a:t>内容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Other important content that Omnex 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suggestion</a:t>
            </a:r>
            <a:endParaRPr lang="en-IN" sz="2800" b="1" dirty="0">
              <a:solidFill>
                <a:srgbClr val="548DD4"/>
              </a:solidFill>
              <a:ea typeface="+mj-ea"/>
              <a:cs typeface="+mj-cs"/>
            </a:endParaRPr>
          </a:p>
          <a:p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问</a:t>
            </a:r>
            <a:r>
              <a:rPr lang="en-US" altLang="zh-CN" sz="2800" b="1" dirty="0">
                <a:solidFill>
                  <a:srgbClr val="548DD4"/>
                </a:solidFill>
                <a:ea typeface="+mj-ea"/>
                <a:cs typeface="+mj-cs"/>
              </a:rPr>
              <a:t>&amp;</a:t>
            </a:r>
            <a:r>
              <a:rPr lang="zh-CN" altLang="en-US" sz="2800" b="1" dirty="0">
                <a:solidFill>
                  <a:srgbClr val="548DD4"/>
                </a:solidFill>
                <a:ea typeface="+mj-ea"/>
                <a:cs typeface="+mj-cs"/>
              </a:rPr>
              <a:t>答 下一步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Q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&amp; A, Next </a:t>
            </a:r>
            <a:r>
              <a:rPr lang="en-IN" sz="2800" b="1" dirty="0">
                <a:solidFill>
                  <a:srgbClr val="548DD4"/>
                </a:solidFill>
                <a:ea typeface="+mj-ea"/>
                <a:cs typeface="+mj-cs"/>
              </a:rPr>
              <a:t>Steps</a:t>
            </a:r>
          </a:p>
          <a:p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7178" y="685800"/>
            <a:ext cx="8324850" cy="4644906"/>
            <a:chOff x="1122363" y="1366044"/>
            <a:chExt cx="8324850" cy="3311525"/>
          </a:xfrm>
        </p:grpSpPr>
        <p:sp>
          <p:nvSpPr>
            <p:cNvPr id="8" name="Rectangle 7"/>
            <p:cNvSpPr/>
            <p:nvPr/>
          </p:nvSpPr>
          <p:spPr>
            <a:xfrm>
              <a:off x="1130714" y="1366044"/>
              <a:ext cx="8229600" cy="52863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IN" dirty="0"/>
                <a:t>APQP </a:t>
              </a:r>
              <a:r>
                <a:rPr lang="en-IN" dirty="0" smtClean="0"/>
                <a:t>Projects</a:t>
              </a:r>
              <a:endParaRPr lang="en-IN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363" y="1924844"/>
              <a:ext cx="8324850" cy="27527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6094413" y="1239390"/>
            <a:ext cx="5676900" cy="5227920"/>
            <a:chOff x="5347390" y="2498174"/>
            <a:chExt cx="5676900" cy="456937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47390" y="2895600"/>
              <a:ext cx="5676900" cy="41719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347390" y="2498174"/>
              <a:ext cx="5676900" cy="5429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IN" dirty="0"/>
                <a:t>PPAP </a:t>
              </a:r>
              <a:r>
                <a:rPr lang="en-IN" dirty="0" smtClean="0"/>
                <a:t>Projects 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8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81200"/>
            <a:ext cx="10972800" cy="3248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09600"/>
            <a:ext cx="10969625" cy="1143000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dirty="0" smtClean="0"/>
              <a:t>Requirement #2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724" y="685800"/>
            <a:ext cx="10969625" cy="5189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4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012" y="6519514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www.omnexsystems.com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405446"/>
            <a:ext cx="10256668" cy="5006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67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7"/>
          <a:stretch/>
        </p:blipFill>
        <p:spPr bwMode="auto">
          <a:xfrm>
            <a:off x="4412187" y="1397458"/>
            <a:ext cx="7549626" cy="5034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412" y="540939"/>
            <a:ext cx="66093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#3 &amp; #10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30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74" y="1417638"/>
            <a:ext cx="5607338" cy="3626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38" y="1417638"/>
            <a:ext cx="5651790" cy="36260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54938" y="1524000"/>
            <a:ext cx="1524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991189"/>
            <a:ext cx="8567928" cy="287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965" y="1143000"/>
            <a:ext cx="10015728" cy="287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2" y="4191000"/>
            <a:ext cx="10095358" cy="2005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79412" y="304800"/>
            <a:ext cx="944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需求</a:t>
            </a:r>
            <a:r>
              <a:rPr lang="en-US" sz="4400" dirty="0" smtClean="0"/>
              <a:t>Requirement</a:t>
            </a:r>
            <a:r>
              <a:rPr lang="en-US" dirty="0" smtClean="0"/>
              <a:t>     </a:t>
            </a:r>
            <a:r>
              <a:rPr lang="en-US" sz="4400" dirty="0" smtClean="0"/>
              <a:t>#4 &amp; #11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878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98" y="4572000"/>
            <a:ext cx="6724650" cy="131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473" y="1483147"/>
            <a:ext cx="11611878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98" y="1713917"/>
            <a:ext cx="6724650" cy="275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412" y="498427"/>
            <a:ext cx="64810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#5 &amp; #12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415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612" y="609600"/>
            <a:ext cx="7086600" cy="487362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altLang="zh-CN" dirty="0" smtClean="0"/>
              <a:t>Requirement #14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1146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1161919"/>
            <a:ext cx="11125200" cy="462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9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www.omnexsystems.com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990600"/>
            <a:ext cx="9873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7" y="838200"/>
            <a:ext cx="5556248" cy="830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7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2" y="381000"/>
            <a:ext cx="8305800" cy="868362"/>
          </a:xfrm>
        </p:spPr>
        <p:txBody>
          <a:bodyPr/>
          <a:lstStyle/>
          <a:p>
            <a:pPr algn="l"/>
            <a:r>
              <a:rPr lang="zh-CN" altLang="en-US" dirty="0"/>
              <a:t>需求</a:t>
            </a:r>
            <a:r>
              <a:rPr lang="en-US" altLang="zh-CN" dirty="0" smtClean="0"/>
              <a:t>Requirement </a:t>
            </a:r>
            <a:r>
              <a:rPr lang="en-US" altLang="zh-CN" dirty="0"/>
              <a:t>#14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116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219200"/>
            <a:ext cx="9296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292600" y="6492875"/>
            <a:ext cx="3860800" cy="365125"/>
          </a:xfrm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898989"/>
                </a:solidFill>
              </a:rPr>
              <a:t>www.omnexsystems.com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C84E5-34BB-454E-B596-E4DEDAFD792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533400" y="407988"/>
            <a:ext cx="5942012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black"/>
                </a:solidFill>
              </a:rPr>
              <a:t>奥曼克的</a:t>
            </a:r>
            <a:r>
              <a:rPr lang="zh-CN" altLang="en-US" sz="2800" dirty="0" smtClean="0">
                <a:solidFill>
                  <a:prstClr val="black"/>
                </a:solidFill>
              </a:rPr>
              <a:t>历史</a:t>
            </a:r>
            <a:r>
              <a:rPr lang="en-US" altLang="zh-CN" sz="2800" dirty="0" smtClean="0">
                <a:solidFill>
                  <a:prstClr val="black"/>
                </a:solidFill>
              </a:rPr>
              <a:t> </a:t>
            </a:r>
            <a:r>
              <a:rPr 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History </a:t>
            </a:r>
            <a:r>
              <a:rPr 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of </a:t>
            </a:r>
            <a:r>
              <a:rPr 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Omnex</a:t>
            </a:r>
            <a:endParaRPr lang="en-US" altLang="zh-CN" sz="28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7463" y="1104900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720" y="973723"/>
            <a:ext cx="2312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Founded in </a:t>
            </a:r>
            <a:r>
              <a:rPr lang="en-US" altLang="en-US" sz="1400" dirty="0" smtClean="0">
                <a:solidFill>
                  <a:prstClr val="black"/>
                </a:solidFill>
              </a:rPr>
              <a:t>1985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建立于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1985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19463" name="Group 8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8" name="Rectangle 7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>
                  <a:solidFill>
                    <a:prstClr val="white"/>
                  </a:solidFill>
                </a:rPr>
                <a:t>v</a:t>
              </a:r>
            </a:p>
          </p:txBody>
        </p:sp>
        <p:pic>
          <p:nvPicPr>
            <p:cNvPr id="1948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-17463" y="15017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21735" y="1306225"/>
            <a:ext cx="11215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Headquartered in Ann Arbor, Michigan with offices in major global </a:t>
            </a:r>
            <a:r>
              <a:rPr lang="en-US" altLang="en-US" sz="1400" dirty="0" smtClean="0">
                <a:solidFill>
                  <a:prstClr val="black"/>
                </a:solidFill>
              </a:rPr>
              <a:t>markets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总部设于美国密歇根州安阿伯市，并在全球所有主要市场都设有办事处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7463" y="1895475"/>
            <a:ext cx="12188826" cy="5984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21735" y="1598612"/>
            <a:ext cx="768992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In 1995-97 provided global roll out supplier training and development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Ford Motor Company establishing offices in Latin America and </a:t>
            </a:r>
            <a:r>
              <a:rPr lang="en-US" altLang="en-US" sz="1400" dirty="0" smtClean="0">
                <a:solidFill>
                  <a:prstClr val="black"/>
                </a:solidFill>
              </a:rPr>
              <a:t>Asia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1995-97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为全球供应商提供培训并对福特汽车公司做出改进，在拉丁美洲和亚洲都设有办事处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7463" y="2528888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13927" y="2359611"/>
            <a:ext cx="7223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/>
                </a:solidFill>
              </a:rPr>
              <a:t>Trained more than 90,000 individuals in over 30 countries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培训超过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30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多个国家，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90,000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多人。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17463" y="3344863"/>
            <a:ext cx="12188826" cy="596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63838" y="3235825"/>
            <a:ext cx="61873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Served on committees that wrote QOS, ISO/TS16949, ISO9001:2000, QS-9000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it’s Semiconductor Supplement, ISO IWA 1 (ISO9000 for healthcare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在委员会参与编写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QS-9000,QOS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ISO/TS 16949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的半导体补充说明。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17463" y="293052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24212" y="2721540"/>
            <a:ext cx="5696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Former Delegation Leader of the International Automotive Task Force (IATF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 smtClean="0">
                <a:solidFill>
                  <a:prstClr val="black"/>
                </a:solidFill>
              </a:rPr>
              <a:t>国际</a:t>
            </a:r>
            <a:r>
              <a:rPr lang="zh-CN" altLang="en-US" sz="1400" dirty="0">
                <a:solidFill>
                  <a:prstClr val="black"/>
                </a:solidFill>
              </a:rPr>
              <a:t>汽车工作组（</a:t>
            </a:r>
            <a:r>
              <a:rPr lang="en-US" altLang="zh-CN" sz="1400" dirty="0">
                <a:solidFill>
                  <a:prstClr val="black"/>
                </a:solidFill>
              </a:rPr>
              <a:t>IATF</a:t>
            </a:r>
            <a:r>
              <a:rPr lang="zh-CN" altLang="en-US" sz="1400" dirty="0">
                <a:solidFill>
                  <a:prstClr val="black"/>
                </a:solidFill>
              </a:rPr>
              <a:t>）前任代表团团长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7463" y="3990975"/>
            <a:ext cx="12188826" cy="596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7463" y="463391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63838" y="4587875"/>
            <a:ext cx="61621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On the ISO writing committees for ISO 9001, ISO 14001, ISO 45001, and ISO </a:t>
            </a:r>
            <a:r>
              <a:rPr lang="en-US" altLang="en-US" sz="1400" dirty="0" smtClean="0">
                <a:solidFill>
                  <a:prstClr val="black"/>
                </a:solidFill>
              </a:rPr>
              <a:t>13485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zh-CN" altLang="en-US" sz="1400" dirty="0">
                <a:solidFill>
                  <a:prstClr val="black"/>
                </a:solidFill>
              </a:rPr>
              <a:t>参与</a:t>
            </a:r>
            <a:r>
              <a:rPr lang="en-US" altLang="zh-CN" sz="1400" dirty="0">
                <a:solidFill>
                  <a:prstClr val="black"/>
                </a:solidFill>
              </a:rPr>
              <a:t>ISO 9001, ISO 14001, ISO 45001, and ISO 13485 </a:t>
            </a:r>
            <a:r>
              <a:rPr lang="zh-CN" altLang="en-US" sz="1400" dirty="0">
                <a:solidFill>
                  <a:prstClr val="black"/>
                </a:solidFill>
              </a:rPr>
              <a:t>编写委员会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17463" y="505301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50863" y="5056188"/>
            <a:ext cx="5460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SME for AQP and PPAP to International Aerospace Quality Group (IAQG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  <a:r>
              <a:rPr lang="zh-CN" altLang="en-US" sz="1400" dirty="0">
                <a:solidFill>
                  <a:prstClr val="black"/>
                </a:solidFill>
              </a:rPr>
              <a:t> 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 smtClean="0">
                <a:solidFill>
                  <a:prstClr val="black"/>
                </a:solidFill>
              </a:rPr>
              <a:t>AQP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PPAP</a:t>
            </a:r>
            <a:r>
              <a:rPr lang="zh-CN" altLang="en-US" sz="1400" dirty="0">
                <a:solidFill>
                  <a:prstClr val="black"/>
                </a:solidFill>
              </a:rPr>
              <a:t>的中小企业到国际航空质量组织（</a:t>
            </a:r>
            <a:r>
              <a:rPr lang="en-US" altLang="zh-CN" sz="1400" dirty="0">
                <a:solidFill>
                  <a:prstClr val="black"/>
                </a:solidFill>
              </a:rPr>
              <a:t>IAQG</a:t>
            </a:r>
            <a:r>
              <a:rPr lang="zh-CN" altLang="en-US" sz="1400" dirty="0">
                <a:solidFill>
                  <a:prstClr val="black"/>
                </a:solidFill>
              </a:rPr>
              <a:t>）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17463" y="5464175"/>
            <a:ext cx="12188826" cy="363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50863" y="5467350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One of the first to fully integrate Lean and Six </a:t>
            </a:r>
            <a:r>
              <a:rPr lang="en-US" altLang="en-US" sz="1400" dirty="0" smtClean="0">
                <a:solidFill>
                  <a:prstClr val="black"/>
                </a:solidFill>
              </a:rPr>
              <a:t>Sigma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第一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个完全集成精益和六西格玛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-17463" y="5872163"/>
            <a:ext cx="12188826" cy="36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33400" y="5806104"/>
            <a:ext cx="57422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ISO 9001-certified for training development, training delivery and </a:t>
            </a:r>
            <a:r>
              <a:rPr lang="en-US" altLang="en-US" sz="1400" dirty="0" smtClean="0">
                <a:solidFill>
                  <a:prstClr val="black"/>
                </a:solidFill>
              </a:rPr>
              <a:t>consulting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ISO 9001-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认证的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培训改进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交付培训和咨询公司。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47720" y="3914419"/>
            <a:ext cx="73702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Member of AIAG manual writing committees for FMEA, SPC, MSA, Sub-tier Supplier Development,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prstClr val="black"/>
                </a:solidFill>
              </a:rPr>
              <a:t>Error Proofing, and Effective Problem Solving (EPS</a:t>
            </a:r>
            <a:r>
              <a:rPr lang="en-US" altLang="en-US" sz="1400" dirty="0" smtClean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是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AIGA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编写委员会的成员，负责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FMEA, SPC, MSA,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防错纠正和有效解决问题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(EPS)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方面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612775"/>
            <a:ext cx="4281487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6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38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88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38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88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38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88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38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88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38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88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38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688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4" grpId="0" animBg="1"/>
      <p:bldP spid="4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" y="533400"/>
            <a:ext cx="12020282" cy="5486400"/>
          </a:xfrm>
          <a:prstGeom prst="rect">
            <a:avLst/>
          </a:prstGeom>
        </p:spPr>
      </p:pic>
      <p:pic>
        <p:nvPicPr>
          <p:cNvPr id="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170612" y="571497"/>
            <a:ext cx="1131058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8612" y="124968"/>
            <a:ext cx="9252120" cy="6692245"/>
            <a:chOff x="1598612" y="124968"/>
            <a:chExt cx="9252120" cy="66922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612" y="124968"/>
              <a:ext cx="9252120" cy="6692245"/>
            </a:xfrm>
            <a:prstGeom prst="rect">
              <a:avLst/>
            </a:prstGeom>
          </p:spPr>
        </p:pic>
        <p:pic>
          <p:nvPicPr>
            <p:cNvPr id="7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609012" y="144007"/>
              <a:ext cx="2133600" cy="770393"/>
            </a:xfrm>
            <a:prstGeom prst="rect">
              <a:avLst/>
            </a:prstGeom>
          </p:spPr>
        </p:pic>
        <p:pic>
          <p:nvPicPr>
            <p:cNvPr id="8" name="图片 3"/>
            <p:cNvPicPr/>
            <p:nvPr/>
          </p:nvPicPr>
          <p:blipFill rotWithShape="1">
            <a:blip r:embed="rId3"/>
            <a:srcRect l="31519" r="47128" b="-8303"/>
            <a:stretch/>
          </p:blipFill>
          <p:spPr>
            <a:xfrm>
              <a:off x="7161212" y="2133600"/>
              <a:ext cx="6858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7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11929" y="457974"/>
            <a:ext cx="11057703" cy="6399132"/>
            <a:chOff x="511929" y="457974"/>
            <a:chExt cx="11057703" cy="6399132"/>
          </a:xfrm>
        </p:grpSpPr>
        <p:grpSp>
          <p:nvGrpSpPr>
            <p:cNvPr id="6" name="Group 5"/>
            <p:cNvGrpSpPr/>
            <p:nvPr/>
          </p:nvGrpSpPr>
          <p:grpSpPr>
            <a:xfrm>
              <a:off x="511930" y="457974"/>
              <a:ext cx="11057702" cy="6399132"/>
              <a:chOff x="512064" y="457200"/>
              <a:chExt cx="11060582" cy="64007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064" y="521208"/>
                <a:ext cx="11060582" cy="633679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065" y="457200"/>
                <a:ext cx="1069848" cy="411480"/>
              </a:xfrm>
              <a:prstGeom prst="rect">
                <a:avLst/>
              </a:prstGeom>
            </p:spPr>
          </p:pic>
        </p:grpSp>
        <p:pic>
          <p:nvPicPr>
            <p:cNvPr id="7" name="图片 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11929" y="490818"/>
              <a:ext cx="1752600" cy="347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00166" y="219848"/>
            <a:ext cx="11717460" cy="73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799" b="1" dirty="0">
                <a:solidFill>
                  <a:srgbClr val="548DD4"/>
                </a:solidFill>
              </a:rPr>
              <a:t>Supplier Dashboard </a:t>
            </a:r>
            <a:r>
              <a:rPr lang="en-US" altLang="zh-CN" sz="2799" b="1" dirty="0">
                <a:solidFill>
                  <a:srgbClr val="548DD4"/>
                </a:solidFill>
              </a:rPr>
              <a:t>/ </a:t>
            </a:r>
            <a:r>
              <a:rPr lang="zh-CN" altLang="en-US" sz="2799" b="1" dirty="0">
                <a:solidFill>
                  <a:srgbClr val="548DD4"/>
                </a:solidFill>
              </a:rPr>
              <a:t>供应商管理汇总表</a:t>
            </a:r>
            <a:endParaRPr lang="en-IN" altLang="en-US" sz="2799" b="1" dirty="0">
              <a:solidFill>
                <a:srgbClr val="548DD4"/>
              </a:solidFill>
            </a:endParaRPr>
          </a:p>
        </p:txBody>
      </p:sp>
      <p:grpSp>
        <p:nvGrpSpPr>
          <p:cNvPr id="165891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6589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9" y="954669"/>
            <a:ext cx="11163567" cy="789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123E-6 -7.40741E-7 L 1.52123E-6 -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76200"/>
            <a:ext cx="10969625" cy="1143000"/>
          </a:xfrm>
        </p:spPr>
        <p:txBody>
          <a:bodyPr/>
          <a:lstStyle/>
          <a:p>
            <a:pPr algn="l"/>
            <a:r>
              <a:rPr lang="zh-CN" altLang="en-US" sz="3600" dirty="0"/>
              <a:t>需求</a:t>
            </a:r>
            <a:r>
              <a:rPr lang="en-US" dirty="0" smtClean="0"/>
              <a:t>Requirement #6 &amp; #13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" y="1066799"/>
            <a:ext cx="10969625" cy="5261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071976"/>
            <a:ext cx="9753600" cy="5256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9" y="1066800"/>
            <a:ext cx="8382000" cy="5261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2" y="1066800"/>
            <a:ext cx="10687599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12" y="1232532"/>
            <a:ext cx="10149431" cy="5600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20340"/>
            <a:ext cx="8335282" cy="5637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42" y="2667000"/>
            <a:ext cx="7450569" cy="416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4012" y="437691"/>
            <a:ext cx="937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需求</a:t>
            </a:r>
            <a:r>
              <a:rPr lang="en-US" sz="4400" dirty="0" smtClean="0"/>
              <a:t>Requirement #7 &amp; #9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39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130" y="4110863"/>
            <a:ext cx="1079699" cy="162772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66692" y="893"/>
            <a:ext cx="9255439" cy="6856214"/>
            <a:chOff x="1466692" y="893"/>
            <a:chExt cx="9255439" cy="68562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692" y="893"/>
              <a:ext cx="9255439" cy="6856214"/>
            </a:xfrm>
            <a:prstGeom prst="rect">
              <a:avLst/>
            </a:prstGeom>
          </p:spPr>
        </p:pic>
        <p:pic>
          <p:nvPicPr>
            <p:cNvPr id="6" name="图片 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456612" y="19932"/>
              <a:ext cx="2133600" cy="770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0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35" y="281330"/>
            <a:ext cx="1672882" cy="365030"/>
          </a:xfrm>
          <a:prstGeom prst="rect">
            <a:avLst/>
          </a:prstGeom>
        </p:spPr>
        <p:txBody>
          <a:bodyPr/>
          <a:lstStyle/>
          <a:p>
            <a:fld id="{4AAD5ECD-343E-48F9-81F3-C8321E8CABA4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3940"/>
            <a:ext cx="12188825" cy="507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126" y="4357687"/>
            <a:ext cx="1079699" cy="1627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08" y="750506"/>
            <a:ext cx="1215835" cy="368286"/>
          </a:xfrm>
          <a:prstGeom prst="rect">
            <a:avLst/>
          </a:prstGeom>
        </p:spPr>
      </p:pic>
      <p:pic>
        <p:nvPicPr>
          <p:cNvPr id="8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5865812" y="757804"/>
            <a:ext cx="2133600" cy="3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150812" y="439177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可配置的</a:t>
            </a:r>
            <a:r>
              <a:rPr lang="en-US" altLang="zh-CN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工作面板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Configurable APQP Desktops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8909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8909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90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963" b="47994"/>
          <a:stretch/>
        </p:blipFill>
        <p:spPr>
          <a:xfrm>
            <a:off x="-251221" y="1192212"/>
            <a:ext cx="12691268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727" indent="-285664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657" indent="-22853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720" indent="-22853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6783" indent="-22853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3846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0908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7971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034" indent="-22853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www.omnexsystems.com</a:t>
            </a:r>
            <a:endParaRPr lang="en-US" dirty="0" smtClean="0">
              <a:solidFill>
                <a:srgbClr val="898989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199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727" indent="-285664">
              <a:spcBef>
                <a:spcPct val="20000"/>
              </a:spcBef>
              <a:buFont typeface="Arial" panose="020B0604020202020204" pitchFamily="34" charset="0"/>
              <a:buChar char="–"/>
              <a:defRPr sz="2799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657" indent="-228531">
              <a:spcBef>
                <a:spcPct val="20000"/>
              </a:spcBef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9720" indent="-228531">
              <a:spcBef>
                <a:spcPct val="20000"/>
              </a:spcBef>
              <a:buFont typeface="Arial" panose="020B0604020202020204" pitchFamily="34" charset="0"/>
              <a:buChar char="–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6783" indent="-228531">
              <a:spcBef>
                <a:spcPct val="20000"/>
              </a:spcBef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75557C-64A4-4C84-8084-9A39A9765C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534850" y="304800"/>
            <a:ext cx="8531362" cy="734821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dirty="0"/>
              <a:t>奥曼克全球</a:t>
            </a:r>
            <a:r>
              <a:rPr lang="zh-CN" altLang="en-US" sz="2800" dirty="0" smtClean="0"/>
              <a:t>办公室</a:t>
            </a:r>
            <a:r>
              <a:rPr lang="en-US" sz="2799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Omnex </a:t>
            </a:r>
            <a:r>
              <a: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worldwide offices</a:t>
            </a:r>
          </a:p>
        </p:txBody>
      </p:sp>
      <p:grpSp>
        <p:nvGrpSpPr>
          <p:cNvPr id="21524" name="Group 44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46" name="Rectangle 45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21526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1" y="944488"/>
            <a:ext cx="10785327" cy="61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章程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Charter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011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011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32" y="1215934"/>
            <a:ext cx="6786562" cy="859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488" y="1023937"/>
            <a:ext cx="12877800" cy="4810125"/>
          </a:xfrm>
          <a:prstGeom prst="rect">
            <a:avLst/>
          </a:prstGeom>
        </p:spPr>
      </p:pic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solidFill>
                  <a:srgbClr val="548DD4"/>
                </a:solidFill>
              </a:rPr>
              <a:t>项目计划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Plans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113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1145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ular Callout 7"/>
          <p:cNvSpPr/>
          <p:nvPr/>
        </p:nvSpPr>
        <p:spPr>
          <a:xfrm>
            <a:off x="7466012" y="4309268"/>
            <a:ext cx="3200400" cy="700088"/>
          </a:xfrm>
          <a:prstGeom prst="wedgeRectCallout">
            <a:avLst>
              <a:gd name="adj1" fmla="val 50187"/>
              <a:gd name="adj2" fmla="val -18639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Focused Elements</a:t>
            </a:r>
          </a:p>
        </p:txBody>
      </p:sp>
      <p:pic>
        <p:nvPicPr>
          <p:cNvPr id="9114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1151593" y="4659312"/>
            <a:ext cx="3200400" cy="1828800"/>
          </a:xfrm>
          <a:prstGeom prst="wedgeRectCallout">
            <a:avLst>
              <a:gd name="adj1" fmla="val -70999"/>
              <a:gd name="adj2" fmla="val -1391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Click on the Attachment icons to view the for each deliverable. This would include  documents from AQuA Pro and MSA Pro</a:t>
            </a:r>
          </a:p>
        </p:txBody>
      </p:sp>
    </p:spTree>
    <p:extLst>
      <p:ext uri="{BB962C8B-B14F-4D97-AF65-F5344CB8AC3E}">
        <p14:creationId xmlns:p14="http://schemas.microsoft.com/office/powerpoint/2010/main" val="120719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2" y="2158844"/>
            <a:ext cx="11161935" cy="724417"/>
          </a:xfrm>
          <a:prstGeom prst="rect">
            <a:avLst/>
          </a:prstGeom>
        </p:spPr>
      </p:pic>
      <p:sp>
        <p:nvSpPr>
          <p:cNvPr id="10" name="Title 9"/>
          <p:cNvSpPr txBox="1">
            <a:spLocks/>
          </p:cNvSpPr>
          <p:nvPr/>
        </p:nvSpPr>
        <p:spPr bwMode="auto">
          <a:xfrm>
            <a:off x="483563" y="463970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>
                <a:solidFill>
                  <a:srgbClr val="548DD4"/>
                </a:solidFill>
              </a:rPr>
              <a:t>计划</a:t>
            </a:r>
            <a:r>
              <a:rPr lang="en-US" altLang="zh-CN" sz="2800" b="1" dirty="0">
                <a:solidFill>
                  <a:srgbClr val="548DD4"/>
                </a:solidFill>
              </a:rPr>
              <a:t>-</a:t>
            </a:r>
            <a:r>
              <a:rPr lang="zh-CN" altLang="en-US" sz="2800" b="1" dirty="0">
                <a:solidFill>
                  <a:srgbClr val="548DD4"/>
                </a:solidFill>
              </a:rPr>
              <a:t>其他主要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特点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Planning - </a:t>
            </a:r>
            <a:r>
              <a:rPr lang="en-IN" altLang="en-US" sz="2800" b="1" dirty="0">
                <a:solidFill>
                  <a:srgbClr val="548DD4"/>
                </a:solidFill>
              </a:rPr>
              <a:t>Other Key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Features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3187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3198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76300" y="3051175"/>
            <a:ext cx="10515600" cy="4351338"/>
          </a:xfrm>
        </p:spPr>
        <p:txBody>
          <a:bodyPr>
            <a:normAutofit/>
          </a:bodyPr>
          <a:lstStyle/>
          <a:p>
            <a:pPr marL="285744" indent="-285744">
              <a:defRPr/>
            </a:pPr>
            <a:r>
              <a:rPr lang="en-US" sz="2400" dirty="0"/>
              <a:t>Critical Path </a:t>
            </a:r>
            <a:r>
              <a:rPr lang="en-US" sz="2400" dirty="0" smtClean="0"/>
              <a:t>Management</a:t>
            </a:r>
            <a:endParaRPr lang="en-US" sz="2400" dirty="0"/>
          </a:p>
          <a:p>
            <a:pPr marL="285744" indent="-285744">
              <a:defRPr/>
            </a:pPr>
            <a:r>
              <a:rPr lang="en-US" sz="2400" dirty="0"/>
              <a:t>On Line Project Reviews </a:t>
            </a:r>
          </a:p>
          <a:p>
            <a:pPr marL="285744" indent="-285744">
              <a:defRPr/>
            </a:pPr>
            <a:r>
              <a:rPr lang="en-US" sz="2400" dirty="0"/>
              <a:t>Rich GUI to modify schedules, Predecessors with Mouse drag </a:t>
            </a:r>
            <a:r>
              <a:rPr lang="en-US" sz="2400" dirty="0" smtClean="0"/>
              <a:t>options</a:t>
            </a:r>
            <a:endParaRPr lang="en-US" sz="2400" dirty="0"/>
          </a:p>
          <a:p>
            <a:pPr marL="285744" indent="-285744">
              <a:defRPr/>
            </a:pPr>
            <a:r>
              <a:rPr lang="en-US" sz="2400" dirty="0"/>
              <a:t>Establishing Project Baselines and notifying Baselines changes to the Project </a:t>
            </a:r>
            <a:r>
              <a:rPr lang="en-US" sz="2400" dirty="0" smtClean="0"/>
              <a:t>team</a:t>
            </a:r>
          </a:p>
          <a:p>
            <a:pPr marL="285744" indent="-285744">
              <a:defRPr/>
            </a:pPr>
            <a:r>
              <a:rPr lang="en-US" sz="2400" dirty="0"/>
              <a:t> </a:t>
            </a:r>
            <a:r>
              <a:rPr lang="en-US" sz="2400" dirty="0" smtClean="0"/>
              <a:t>Compare </a:t>
            </a:r>
            <a:r>
              <a:rPr lang="en-US" sz="2400" dirty="0"/>
              <a:t>Baseline &amp; Actual Project status.</a:t>
            </a:r>
          </a:p>
          <a:p>
            <a:pPr marL="285744" indent="-285744">
              <a:defRPr/>
            </a:pPr>
            <a:r>
              <a:rPr lang="en-US" sz="2400" dirty="0" smtClean="0"/>
              <a:t>Calendar </a:t>
            </a:r>
            <a:r>
              <a:rPr lang="en-US" sz="2400" dirty="0"/>
              <a:t>notifying you the scheduled tasks for a particular month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5073028" y="4637087"/>
            <a:ext cx="2971800" cy="533400"/>
          </a:xfrm>
          <a:prstGeom prst="wedgeRectCallout">
            <a:avLst>
              <a:gd name="adj1" fmla="val -74177"/>
              <a:gd name="adj2" fmla="val -4212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Critical Path Management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2101228" y="4284663"/>
            <a:ext cx="2971800" cy="419100"/>
          </a:xfrm>
          <a:prstGeom prst="wedgeRectCallout">
            <a:avLst>
              <a:gd name="adj1" fmla="val -9361"/>
              <a:gd name="adj2" fmla="val -45047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Focused Deliverable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446212" y="1161359"/>
            <a:ext cx="2971800" cy="533400"/>
          </a:xfrm>
          <a:prstGeom prst="wedgeRectCallout">
            <a:avLst>
              <a:gd name="adj1" fmla="val 61781"/>
              <a:gd name="adj2" fmla="val 1837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Convert Project to Template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7467600" y="3451225"/>
            <a:ext cx="2971800" cy="533400"/>
          </a:xfrm>
          <a:prstGeom prst="wedgeRectCallout">
            <a:avLst>
              <a:gd name="adj1" fmla="val -4815"/>
              <a:gd name="adj2" fmla="val -19898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Change view of Gantt Chart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150812" y="3612737"/>
            <a:ext cx="1676400" cy="641350"/>
          </a:xfrm>
          <a:prstGeom prst="wedgeRectCallout">
            <a:avLst>
              <a:gd name="adj1" fmla="val 57893"/>
              <a:gd name="adj2" fmla="val -20672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Baseline Management</a:t>
            </a:r>
          </a:p>
        </p:txBody>
      </p:sp>
      <p:pic>
        <p:nvPicPr>
          <p:cNvPr id="93196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6746564" y="1161359"/>
            <a:ext cx="3462648" cy="591241"/>
          </a:xfrm>
          <a:prstGeom prst="wedgeRectCallout">
            <a:avLst>
              <a:gd name="adj1" fmla="val -61018"/>
              <a:gd name="adj2" fmla="val 13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Meetings Manager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10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build="p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150812" y="342106"/>
            <a:ext cx="120015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</a:t>
            </a:r>
            <a:r>
              <a:rPr lang="en-US" altLang="zh-CN" sz="2800" b="1" dirty="0">
                <a:solidFill>
                  <a:srgbClr val="548DD4"/>
                </a:solidFill>
              </a:rPr>
              <a:t>&amp;</a:t>
            </a:r>
            <a:r>
              <a:rPr lang="zh-CN" altLang="en-US" sz="2800" b="1" dirty="0">
                <a:solidFill>
                  <a:srgbClr val="548DD4"/>
                </a:solidFill>
              </a:rPr>
              <a:t>交付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物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Project </a:t>
            </a:r>
            <a:r>
              <a:rPr lang="en-IN" altLang="en-US" sz="2800" b="1" dirty="0">
                <a:solidFill>
                  <a:srgbClr val="548DD4"/>
                </a:solidFill>
              </a:rPr>
              <a:t>&amp; Deliverable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Attachments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421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4232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216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38212"/>
            <a:ext cx="121158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</a:t>
            </a:r>
            <a:r>
              <a:rPr lang="zh-CN" altLang="en-US" sz="2800" b="1" dirty="0">
                <a:solidFill>
                  <a:srgbClr val="548DD4"/>
                </a:solidFill>
              </a:rPr>
              <a:t>风险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管理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Risk Management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523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5240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523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146175"/>
            <a:ext cx="7781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2460625"/>
            <a:ext cx="10017125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APQP&amp;PPAP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模板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Templates </a:t>
            </a:r>
            <a:r>
              <a:rPr lang="en-IN" altLang="en-US" sz="2800" b="1" dirty="0">
                <a:solidFill>
                  <a:srgbClr val="548DD4"/>
                </a:solidFill>
              </a:rPr>
              <a:t>for APQP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PPAP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625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626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626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62149"/>
            <a:ext cx="7972425" cy="38576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8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533400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跟踪项目截止日期，文件，质量和资源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Track Projects Deadlines, Documents, Quality &amp; Resources</a:t>
            </a:r>
            <a:b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243358"/>
            <a:ext cx="12792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69625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会议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管理 </a:t>
            </a:r>
            <a:r>
              <a:rPr lang="en-IN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Meetings Manager</a:t>
            </a:r>
            <a:endParaRPr lang="en-IN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6" name="Group 42"/>
          <p:cNvGrpSpPr>
            <a:grpSpLocks/>
          </p:cNvGrpSpPr>
          <p:nvPr/>
        </p:nvGrpSpPr>
        <p:grpSpPr bwMode="auto">
          <a:xfrm>
            <a:off x="299959" y="6247667"/>
            <a:ext cx="1720402" cy="525326"/>
            <a:chOff x="298612" y="6248400"/>
            <a:chExt cx="1721323" cy="524794"/>
          </a:xfrm>
        </p:grpSpPr>
        <p:sp>
          <p:nvSpPr>
            <p:cNvPr id="17" name="Rectangle 16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92" y="566724"/>
            <a:ext cx="2148915" cy="50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0" y="1192844"/>
            <a:ext cx="12025355" cy="4440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465" y="1685266"/>
            <a:ext cx="9770105" cy="386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9" y="3796412"/>
            <a:ext cx="11017555" cy="27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58788"/>
            <a:ext cx="11341099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文档查看器提供所有文档和状态的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视图</a:t>
            </a:r>
            <a:endParaRPr lang="en-US" altLang="zh-CN" sz="2800" b="1" dirty="0" smtClean="0">
              <a:solidFill>
                <a:srgbClr val="548DD4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 smtClean="0">
                <a:solidFill>
                  <a:srgbClr val="548DD4"/>
                </a:solidFill>
              </a:rPr>
              <a:t>Document </a:t>
            </a:r>
            <a:r>
              <a:rPr lang="en-IN" altLang="en-US" sz="2800" b="1" dirty="0">
                <a:solidFill>
                  <a:srgbClr val="548DD4"/>
                </a:solidFill>
              </a:rPr>
              <a:t>Viewer Provides View of All Documents and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Status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9933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9933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193800"/>
            <a:ext cx="9274175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项目概要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复查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Project </a:t>
            </a:r>
            <a:r>
              <a:rPr lang="en-IN" altLang="en-US" sz="2800" b="1" dirty="0">
                <a:solidFill>
                  <a:srgbClr val="548DD4"/>
                </a:solidFill>
              </a:rPr>
              <a:t>Summary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Reviews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035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035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1181100"/>
            <a:ext cx="7648575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292600" y="6492875"/>
            <a:ext cx="3860800" cy="365125"/>
          </a:xfrm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898989"/>
                </a:solidFill>
              </a:rPr>
              <a:t>www.omnexsystems.com</a:t>
            </a:r>
            <a:endParaRPr lang="en-US" dirty="0" smtClean="0">
              <a:solidFill>
                <a:srgbClr val="898989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152245-817E-4CD9-9E54-D74C8A56710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Title 9"/>
          <p:cNvSpPr txBox="1">
            <a:spLocks/>
          </p:cNvSpPr>
          <p:nvPr/>
        </p:nvSpPr>
        <p:spPr bwMode="auto">
          <a:xfrm>
            <a:off x="455613" y="407988"/>
            <a:ext cx="6943942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548DD4"/>
                </a:solidFill>
              </a:rPr>
              <a:t>奥曼克集团快照</a:t>
            </a:r>
            <a:r>
              <a:rPr lang="en-US" altLang="zh-CN" sz="2800" b="1" dirty="0" smtClean="0">
                <a:solidFill>
                  <a:srgbClr val="548DD4"/>
                </a:solidFill>
              </a:rPr>
              <a:t>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OMNEX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GROUP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SNAPSHOT</a:t>
            </a:r>
            <a:endParaRPr lang="en-US" sz="2800" b="1" dirty="0" smtClean="0">
              <a:solidFill>
                <a:srgbClr val="548DD4"/>
              </a:solidFill>
              <a:latin typeface="+mn-lt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674688" y="2105025"/>
            <a:ext cx="2295525" cy="461963"/>
            <a:chOff x="674687" y="2105025"/>
            <a:chExt cx="2295525" cy="461665"/>
          </a:xfrm>
        </p:grpSpPr>
        <p:sp>
          <p:nvSpPr>
            <p:cNvPr id="23631" name="TextBox 23"/>
            <p:cNvSpPr txBox="1">
              <a:spLocks noChangeArrowheads="1"/>
            </p:cNvSpPr>
            <p:nvPr/>
          </p:nvSpPr>
          <p:spPr bwMode="auto">
            <a:xfrm>
              <a:off x="1093787" y="21050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Enterprise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Management Systems</a:t>
              </a:r>
            </a:p>
          </p:txBody>
        </p:sp>
        <p:pic>
          <p:nvPicPr>
            <p:cNvPr id="2363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16296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itle 9"/>
          <p:cNvSpPr txBox="1">
            <a:spLocks/>
          </p:cNvSpPr>
          <p:nvPr/>
        </p:nvSpPr>
        <p:spPr bwMode="auto">
          <a:xfrm>
            <a:off x="455613" y="849299"/>
            <a:ext cx="8915399" cy="9048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548DD4"/>
                </a:solidFill>
                <a:latin typeface="+mn-lt"/>
              </a:rPr>
              <a:t>Key </a:t>
            </a:r>
            <a:r>
              <a:rPr lang="en-US" sz="2000" b="1" dirty="0">
                <a:solidFill>
                  <a:srgbClr val="548DD4"/>
                </a:solidFill>
                <a:latin typeface="+mn-lt"/>
              </a:rPr>
              <a:t>Business </a:t>
            </a:r>
            <a:r>
              <a:rPr lang="en-US" sz="2000" b="1" dirty="0" smtClean="0">
                <a:solidFill>
                  <a:srgbClr val="548DD4"/>
                </a:solidFill>
                <a:latin typeface="+mn-lt"/>
              </a:rPr>
              <a:t>Activities</a:t>
            </a:r>
            <a:r>
              <a:rPr lang="zh-CN" altLang="en-US" sz="2000" b="1" dirty="0" smtClean="0">
                <a:solidFill>
                  <a:srgbClr val="548DD4"/>
                </a:solidFill>
                <a:latin typeface="+mn-lt"/>
              </a:rPr>
              <a:t>主要业务</a:t>
            </a:r>
            <a:endParaRPr lang="en-US" sz="2000" b="1" dirty="0" smtClean="0">
              <a:solidFill>
                <a:srgbClr val="548DD4"/>
              </a:solidFill>
              <a:latin typeface="+mn-lt"/>
            </a:endParaRP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31813" y="1447800"/>
            <a:ext cx="1892300" cy="612775"/>
            <a:chOff x="531812" y="1447800"/>
            <a:chExt cx="1892812" cy="612649"/>
          </a:xfrm>
        </p:grpSpPr>
        <p:pic>
          <p:nvPicPr>
            <p:cNvPr id="23629" name="Picture 22" descr="slide6-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30" name="TextBox 34"/>
            <p:cNvSpPr txBox="1">
              <a:spLocks noChangeArrowheads="1"/>
            </p:cNvSpPr>
            <p:nvPr/>
          </p:nvSpPr>
          <p:spPr bwMode="auto">
            <a:xfrm>
              <a:off x="569912" y="1514475"/>
              <a:ext cx="17908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CONSULTING</a:t>
              </a:r>
            </a:p>
          </p:txBody>
        </p:sp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674688" y="2662238"/>
            <a:ext cx="2295525" cy="461962"/>
            <a:chOff x="674687" y="2662535"/>
            <a:chExt cx="2295525" cy="461665"/>
          </a:xfrm>
        </p:grpSpPr>
        <p:sp>
          <p:nvSpPr>
            <p:cNvPr id="23627" name="TextBox 35"/>
            <p:cNvSpPr txBox="1">
              <a:spLocks noChangeArrowheads="1"/>
            </p:cNvSpPr>
            <p:nvPr/>
          </p:nvSpPr>
          <p:spPr bwMode="auto">
            <a:xfrm>
              <a:off x="1093787" y="26625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Lean Six Sigma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projects</a:t>
              </a:r>
            </a:p>
          </p:txBody>
        </p:sp>
        <p:pic>
          <p:nvPicPr>
            <p:cNvPr id="23628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047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674688" y="3271838"/>
            <a:ext cx="2295525" cy="461962"/>
            <a:chOff x="674687" y="3272135"/>
            <a:chExt cx="2295525" cy="461665"/>
          </a:xfrm>
        </p:grpSpPr>
        <p:sp>
          <p:nvSpPr>
            <p:cNvPr id="23625" name="TextBox 39"/>
            <p:cNvSpPr txBox="1">
              <a:spLocks noChangeArrowheads="1"/>
            </p:cNvSpPr>
            <p:nvPr/>
          </p:nvSpPr>
          <p:spPr bwMode="auto">
            <a:xfrm>
              <a:off x="1093787" y="3272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Strategy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Consulting</a:t>
              </a:r>
            </a:p>
          </p:txBody>
        </p:sp>
        <p:pic>
          <p:nvPicPr>
            <p:cNvPr id="23626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33007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674688" y="3857625"/>
            <a:ext cx="2295525" cy="461963"/>
            <a:chOff x="674687" y="3857625"/>
            <a:chExt cx="2295525" cy="461665"/>
          </a:xfrm>
        </p:grpSpPr>
        <p:sp>
          <p:nvSpPr>
            <p:cNvPr id="23623" name="TextBox 47"/>
            <p:cNvSpPr txBox="1">
              <a:spLocks noChangeArrowheads="1"/>
            </p:cNvSpPr>
            <p:nvPr/>
          </p:nvSpPr>
          <p:spPr bwMode="auto">
            <a:xfrm>
              <a:off x="1093787" y="38576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Supply Chain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solutions</a:t>
              </a:r>
            </a:p>
          </p:txBody>
        </p:sp>
        <p:pic>
          <p:nvPicPr>
            <p:cNvPr id="23624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919743"/>
              <a:ext cx="384049" cy="37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692150" y="4414838"/>
            <a:ext cx="2278063" cy="479425"/>
            <a:chOff x="692031" y="4415135"/>
            <a:chExt cx="2278181" cy="478569"/>
          </a:xfrm>
        </p:grpSpPr>
        <p:sp>
          <p:nvSpPr>
            <p:cNvPr id="23621" name="TextBox 49"/>
            <p:cNvSpPr txBox="1">
              <a:spLocks noChangeArrowheads="1"/>
            </p:cNvSpPr>
            <p:nvPr/>
          </p:nvSpPr>
          <p:spPr bwMode="auto">
            <a:xfrm>
              <a:off x="1093787" y="4415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Design/ R&amp;D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workshops</a:t>
              </a:r>
            </a:p>
          </p:txBody>
        </p:sp>
        <p:pic>
          <p:nvPicPr>
            <p:cNvPr id="23622" name="Picture 5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31" y="4473079"/>
              <a:ext cx="320041" cy="42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665163" y="5024438"/>
            <a:ext cx="2305050" cy="469900"/>
            <a:chOff x="665162" y="5024735"/>
            <a:chExt cx="2305050" cy="469425"/>
          </a:xfrm>
        </p:grpSpPr>
        <p:sp>
          <p:nvSpPr>
            <p:cNvPr id="23619" name="TextBox 51"/>
            <p:cNvSpPr txBox="1">
              <a:spLocks noChangeArrowheads="1"/>
            </p:cNvSpPr>
            <p:nvPr/>
          </p:nvSpPr>
          <p:spPr bwMode="auto">
            <a:xfrm>
              <a:off x="1093787" y="50247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Public Training &amp;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93D8"/>
                  </a:solidFill>
                </a:rPr>
                <a:t>E-learning</a:t>
              </a:r>
            </a:p>
          </p:txBody>
        </p:sp>
        <p:pic>
          <p:nvPicPr>
            <p:cNvPr id="23620" name="Picture 5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2" y="5082679"/>
              <a:ext cx="411481" cy="41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3341688" y="2105025"/>
            <a:ext cx="2295525" cy="461963"/>
            <a:chOff x="674687" y="2105025"/>
            <a:chExt cx="2295525" cy="461665"/>
          </a:xfrm>
        </p:grpSpPr>
        <p:sp>
          <p:nvSpPr>
            <p:cNvPr id="23617" name="TextBox 61"/>
            <p:cNvSpPr txBox="1">
              <a:spLocks noChangeArrowheads="1"/>
            </p:cNvSpPr>
            <p:nvPr/>
          </p:nvSpPr>
          <p:spPr bwMode="auto">
            <a:xfrm>
              <a:off x="1093787" y="21050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63AF42"/>
                  </a:solidFill>
                </a:rPr>
                <a:t>Enterprise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63AF42"/>
                  </a:solidFill>
                </a:rPr>
                <a:t>Management Systems</a:t>
              </a:r>
            </a:p>
          </p:txBody>
        </p:sp>
        <p:pic>
          <p:nvPicPr>
            <p:cNvPr id="23618" name="Picture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162969"/>
              <a:ext cx="384049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82"/>
          <p:cNvGrpSpPr>
            <a:grpSpLocks/>
          </p:cNvGrpSpPr>
          <p:nvPr/>
        </p:nvGrpSpPr>
        <p:grpSpPr bwMode="auto">
          <a:xfrm>
            <a:off x="3198813" y="1447800"/>
            <a:ext cx="1892300" cy="612775"/>
            <a:chOff x="2894012" y="1447800"/>
            <a:chExt cx="1892812" cy="612649"/>
          </a:xfrm>
        </p:grpSpPr>
        <p:pic>
          <p:nvPicPr>
            <p:cNvPr id="23615" name="Picture 64" descr="slide6-image1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0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16" name="TextBox 65"/>
            <p:cNvSpPr txBox="1">
              <a:spLocks noChangeArrowheads="1"/>
            </p:cNvSpPr>
            <p:nvPr/>
          </p:nvSpPr>
          <p:spPr bwMode="auto">
            <a:xfrm>
              <a:off x="3079298" y="1514475"/>
              <a:ext cx="14911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SYSTEMS</a:t>
              </a:r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3341688" y="2662238"/>
            <a:ext cx="2295525" cy="461962"/>
            <a:chOff x="674687" y="2662535"/>
            <a:chExt cx="2295525" cy="461665"/>
          </a:xfrm>
        </p:grpSpPr>
        <p:sp>
          <p:nvSpPr>
            <p:cNvPr id="23613" name="TextBox 67"/>
            <p:cNvSpPr txBox="1">
              <a:spLocks noChangeArrowheads="1"/>
            </p:cNvSpPr>
            <p:nvPr/>
          </p:nvSpPr>
          <p:spPr bwMode="auto">
            <a:xfrm>
              <a:off x="1093787" y="26625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Lean Six Sigma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projects</a:t>
              </a:r>
            </a:p>
          </p:txBody>
        </p:sp>
        <p:pic>
          <p:nvPicPr>
            <p:cNvPr id="23614" name="Picture 6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9013"/>
              <a:ext cx="411481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69"/>
          <p:cNvGrpSpPr>
            <a:grpSpLocks/>
          </p:cNvGrpSpPr>
          <p:nvPr/>
        </p:nvGrpSpPr>
        <p:grpSpPr bwMode="auto">
          <a:xfrm>
            <a:off x="3341688" y="3271838"/>
            <a:ext cx="2295525" cy="461962"/>
            <a:chOff x="674687" y="3272135"/>
            <a:chExt cx="2295525" cy="461665"/>
          </a:xfrm>
        </p:grpSpPr>
        <p:sp>
          <p:nvSpPr>
            <p:cNvPr id="23611" name="TextBox 70"/>
            <p:cNvSpPr txBox="1">
              <a:spLocks noChangeArrowheads="1"/>
            </p:cNvSpPr>
            <p:nvPr/>
          </p:nvSpPr>
          <p:spPr bwMode="auto">
            <a:xfrm>
              <a:off x="1093787" y="327213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Strategy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63AF42"/>
                  </a:solidFill>
                </a:rPr>
                <a:t>Consulting</a:t>
              </a:r>
            </a:p>
          </p:txBody>
        </p:sp>
        <p:pic>
          <p:nvPicPr>
            <p:cNvPr id="2361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3372751"/>
              <a:ext cx="411481" cy="32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04"/>
          <p:cNvGrpSpPr>
            <a:grpSpLocks/>
          </p:cNvGrpSpPr>
          <p:nvPr/>
        </p:nvGrpSpPr>
        <p:grpSpPr bwMode="auto">
          <a:xfrm>
            <a:off x="6634162" y="2136054"/>
            <a:ext cx="2243138" cy="392112"/>
            <a:chOff x="727318" y="2162969"/>
            <a:chExt cx="2242894" cy="393193"/>
          </a:xfrm>
        </p:grpSpPr>
        <p:sp>
          <p:nvSpPr>
            <p:cNvPr id="23597" name="TextBox 105"/>
            <p:cNvSpPr txBox="1">
              <a:spLocks noChangeArrowheads="1"/>
            </p:cNvSpPr>
            <p:nvPr/>
          </p:nvSpPr>
          <p:spPr bwMode="auto">
            <a:xfrm>
              <a:off x="1093787" y="2251669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Auditing Services</a:t>
              </a:r>
            </a:p>
          </p:txBody>
        </p:sp>
        <p:pic>
          <p:nvPicPr>
            <p:cNvPr id="23598" name="Picture 10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18" y="2162969"/>
              <a:ext cx="292609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07"/>
          <p:cNvGrpSpPr>
            <a:grpSpLocks/>
          </p:cNvGrpSpPr>
          <p:nvPr/>
        </p:nvGrpSpPr>
        <p:grpSpPr bwMode="auto">
          <a:xfrm>
            <a:off x="6438900" y="1420091"/>
            <a:ext cx="1892300" cy="612775"/>
            <a:chOff x="531812" y="1447800"/>
            <a:chExt cx="1892812" cy="612649"/>
          </a:xfrm>
        </p:grpSpPr>
        <p:pic>
          <p:nvPicPr>
            <p:cNvPr id="23595" name="Picture 108" descr="slide6-image1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12" y="1447800"/>
              <a:ext cx="1892812" cy="61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96" name="TextBox 109"/>
            <p:cNvSpPr txBox="1">
              <a:spLocks noChangeArrowheads="1"/>
            </p:cNvSpPr>
            <p:nvPr/>
          </p:nvSpPr>
          <p:spPr bwMode="auto">
            <a:xfrm>
              <a:off x="695874" y="1514475"/>
              <a:ext cx="15937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 b="1">
                  <a:solidFill>
                    <a:schemeClr val="bg1"/>
                  </a:solidFill>
                </a:rPr>
                <a:t>OMNEX PLANTECH</a:t>
              </a:r>
            </a:p>
          </p:txBody>
        </p:sp>
      </p:grpSp>
      <p:grpSp>
        <p:nvGrpSpPr>
          <p:cNvPr id="22" name="Group 110"/>
          <p:cNvGrpSpPr>
            <a:grpSpLocks/>
          </p:cNvGrpSpPr>
          <p:nvPr/>
        </p:nvGrpSpPr>
        <p:grpSpPr bwMode="auto">
          <a:xfrm>
            <a:off x="6581775" y="2696441"/>
            <a:ext cx="2295525" cy="393700"/>
            <a:chOff x="674687" y="2724850"/>
            <a:chExt cx="2295525" cy="393193"/>
          </a:xfrm>
        </p:grpSpPr>
        <p:sp>
          <p:nvSpPr>
            <p:cNvPr id="23593" name="TextBox 111"/>
            <p:cNvSpPr txBox="1">
              <a:spLocks noChangeArrowheads="1"/>
            </p:cNvSpPr>
            <p:nvPr/>
          </p:nvSpPr>
          <p:spPr bwMode="auto">
            <a:xfrm>
              <a:off x="1093787" y="2789147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Supplier Development</a:t>
              </a:r>
            </a:p>
          </p:txBody>
        </p:sp>
        <p:pic>
          <p:nvPicPr>
            <p:cNvPr id="23594" name="Picture 11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" y="2724850"/>
              <a:ext cx="402337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113"/>
          <p:cNvGrpSpPr>
            <a:grpSpLocks/>
          </p:cNvGrpSpPr>
          <p:nvPr/>
        </p:nvGrpSpPr>
        <p:grpSpPr bwMode="auto">
          <a:xfrm>
            <a:off x="6604000" y="3283816"/>
            <a:ext cx="2273300" cy="460375"/>
            <a:chOff x="697141" y="3310751"/>
            <a:chExt cx="2273071" cy="461665"/>
          </a:xfrm>
        </p:grpSpPr>
        <p:sp>
          <p:nvSpPr>
            <p:cNvPr id="23591" name="TextBox 114"/>
            <p:cNvSpPr txBox="1">
              <a:spLocks noChangeArrowheads="1"/>
            </p:cNvSpPr>
            <p:nvPr/>
          </p:nvSpPr>
          <p:spPr bwMode="auto">
            <a:xfrm>
              <a:off x="1093787" y="3310751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Product/Process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Conformity (PQAS)</a:t>
              </a:r>
            </a:p>
          </p:txBody>
        </p:sp>
        <p:pic>
          <p:nvPicPr>
            <p:cNvPr id="23592" name="Picture 1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41" y="3356894"/>
              <a:ext cx="402337" cy="39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116"/>
          <p:cNvGrpSpPr>
            <a:grpSpLocks/>
          </p:cNvGrpSpPr>
          <p:nvPr/>
        </p:nvGrpSpPr>
        <p:grpSpPr bwMode="auto">
          <a:xfrm>
            <a:off x="6640512" y="3880716"/>
            <a:ext cx="2236788" cy="461963"/>
            <a:chOff x="733795" y="3908425"/>
            <a:chExt cx="2236417" cy="461665"/>
          </a:xfrm>
        </p:grpSpPr>
        <p:sp>
          <p:nvSpPr>
            <p:cNvPr id="23589" name="TextBox 117"/>
            <p:cNvSpPr txBox="1">
              <a:spLocks noChangeArrowheads="1"/>
            </p:cNvSpPr>
            <p:nvPr/>
          </p:nvSpPr>
          <p:spPr bwMode="auto">
            <a:xfrm>
              <a:off x="1093787" y="3908425"/>
              <a:ext cx="1876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Outsourced/ Staffing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90278E"/>
                  </a:solidFill>
                </a:rPr>
                <a:t>Services</a:t>
              </a:r>
            </a:p>
          </p:txBody>
        </p:sp>
        <p:pic>
          <p:nvPicPr>
            <p:cNvPr id="23590" name="Picture 11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95" y="3953973"/>
              <a:ext cx="374905" cy="41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119"/>
          <p:cNvGrpSpPr>
            <a:grpSpLocks/>
          </p:cNvGrpSpPr>
          <p:nvPr/>
        </p:nvGrpSpPr>
        <p:grpSpPr bwMode="auto">
          <a:xfrm>
            <a:off x="6599237" y="4523654"/>
            <a:ext cx="2278063" cy="357187"/>
            <a:chOff x="692031" y="4551260"/>
            <a:chExt cx="2278181" cy="356617"/>
          </a:xfrm>
        </p:grpSpPr>
        <p:sp>
          <p:nvSpPr>
            <p:cNvPr id="23587" name="TextBox 120"/>
            <p:cNvSpPr txBox="1">
              <a:spLocks noChangeArrowheads="1"/>
            </p:cNvSpPr>
            <p:nvPr/>
          </p:nvSpPr>
          <p:spPr bwMode="auto">
            <a:xfrm>
              <a:off x="1093787" y="4586585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solidFill>
                    <a:srgbClr val="90278E"/>
                  </a:solidFill>
                </a:rPr>
                <a:t>Project Management </a:t>
              </a:r>
              <a:endParaRPr lang="en-US" altLang="en-US" sz="1200" b="1">
                <a:solidFill>
                  <a:srgbClr val="90278E"/>
                </a:solidFill>
              </a:endParaRPr>
            </a:p>
          </p:txBody>
        </p:sp>
        <p:pic>
          <p:nvPicPr>
            <p:cNvPr id="23588" name="Picture 1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31" y="4551260"/>
              <a:ext cx="411481" cy="35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22"/>
          <p:cNvGrpSpPr>
            <a:grpSpLocks/>
          </p:cNvGrpSpPr>
          <p:nvPr/>
        </p:nvGrpSpPr>
        <p:grpSpPr bwMode="auto">
          <a:xfrm>
            <a:off x="6588125" y="5118966"/>
            <a:ext cx="2289175" cy="384175"/>
            <a:chOff x="681327" y="4551260"/>
            <a:chExt cx="2288885" cy="384049"/>
          </a:xfrm>
        </p:grpSpPr>
        <p:sp>
          <p:nvSpPr>
            <p:cNvPr id="23585" name="TextBox 123"/>
            <p:cNvSpPr txBox="1">
              <a:spLocks noChangeArrowheads="1"/>
            </p:cNvSpPr>
            <p:nvPr/>
          </p:nvSpPr>
          <p:spPr bwMode="auto">
            <a:xfrm>
              <a:off x="1093787" y="4573885"/>
              <a:ext cx="1876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solidFill>
                    <a:srgbClr val="90278E"/>
                  </a:solidFill>
                </a:rPr>
                <a:t>Learning Academy</a:t>
              </a:r>
              <a:endParaRPr lang="en-US" altLang="en-US" sz="1200" b="1">
                <a:solidFill>
                  <a:srgbClr val="90278E"/>
                </a:solidFill>
              </a:endParaRPr>
            </a:p>
          </p:txBody>
        </p:sp>
        <p:pic>
          <p:nvPicPr>
            <p:cNvPr id="23586" name="Picture 1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27" y="4551260"/>
              <a:ext cx="411481" cy="38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82" name="Group 78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80" name="Rectangle 79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23584" name="Picture 8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项目状态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更新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Update </a:t>
            </a:r>
            <a:r>
              <a:rPr lang="en-IN" altLang="en-US" sz="2800" b="1" dirty="0">
                <a:solidFill>
                  <a:srgbClr val="548DD4"/>
                </a:solidFill>
              </a:rPr>
              <a:t>Project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Status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137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138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193800"/>
            <a:ext cx="9144000" cy="3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2184400"/>
            <a:ext cx="7334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57200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GB" altLang="zh-CN" sz="2800" b="1" dirty="0">
                <a:solidFill>
                  <a:srgbClr val="548DD4"/>
                </a:solidFill>
              </a:rPr>
              <a:t>MS </a:t>
            </a:r>
            <a:r>
              <a:rPr lang="zh-CN" altLang="en-US" sz="2800" b="1" dirty="0">
                <a:solidFill>
                  <a:srgbClr val="548DD4"/>
                </a:solidFill>
              </a:rPr>
              <a:t>项目的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导出</a:t>
            </a:r>
            <a:r>
              <a:rPr lang="en-IN" altLang="zh-CN" sz="2800" b="1" dirty="0" smtClean="0">
                <a:solidFill>
                  <a:srgbClr val="548DD4"/>
                </a:solidFill>
              </a:rPr>
              <a:t>  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Export to MS Projects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2403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240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76400"/>
            <a:ext cx="7235825" cy="29797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 dirty="0">
                <a:solidFill>
                  <a:srgbClr val="548DD4"/>
                </a:solidFill>
              </a:rPr>
              <a:t>APQP </a:t>
            </a:r>
            <a:r>
              <a:rPr lang="zh-CN" altLang="en-US" sz="2800" b="1" dirty="0">
                <a:solidFill>
                  <a:srgbClr val="548DD4"/>
                </a:solidFill>
              </a:rPr>
              <a:t>跟踪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矩阵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APQP </a:t>
            </a:r>
            <a:r>
              <a:rPr lang="en-IN" altLang="en-US" sz="2800" b="1" dirty="0">
                <a:solidFill>
                  <a:srgbClr val="548DD4"/>
                </a:solidFill>
              </a:rPr>
              <a:t>Tracking </a:t>
            </a:r>
            <a:r>
              <a:rPr lang="en-IN" altLang="en-US" sz="2800" b="1" dirty="0" smtClean="0">
                <a:solidFill>
                  <a:srgbClr val="548DD4"/>
                </a:solidFill>
              </a:rPr>
              <a:t>Matrix</a:t>
            </a:r>
            <a:endParaRPr lang="en-IN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103427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3431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428" name="Picture 2" descr="C:\Users\omnex\Desktop\APQP_PPAP Manager\Rpts\TR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88" y="1196975"/>
            <a:ext cx="9409112" cy="4351338"/>
          </a:xfrm>
        </p:spPr>
      </p:pic>
      <p:pic>
        <p:nvPicPr>
          <p:cNvPr id="10342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Resource Tracking</a:t>
            </a:r>
          </a:p>
        </p:txBody>
      </p:sp>
      <p:grpSp>
        <p:nvGrpSpPr>
          <p:cNvPr id="104451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445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4452" name="Picture 2" descr="C:\Users\omnex\Desktop\APQP_PPAP Manager\Rpts\Resource Tracking\R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75" y="1181100"/>
            <a:ext cx="9550400" cy="4351338"/>
          </a:xfrm>
        </p:spPr>
      </p:pic>
      <p:pic>
        <p:nvPicPr>
          <p:cNvPr id="10445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Resource Allocation</a:t>
            </a:r>
          </a:p>
        </p:txBody>
      </p:sp>
      <p:grpSp>
        <p:nvGrpSpPr>
          <p:cNvPr id="105475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5479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476" name="Picture 2" descr="C:\Users\omnex\Desktop\APQP_PPAP Manager\Rpts\Resource Allocation\RA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963" y="1181100"/>
            <a:ext cx="9569450" cy="4351338"/>
          </a:xfrm>
        </p:spPr>
      </p:pic>
      <p:pic>
        <p:nvPicPr>
          <p:cNvPr id="10547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 txBox="1">
            <a:spLocks/>
          </p:cNvSpPr>
          <p:nvPr/>
        </p:nvSpPr>
        <p:spPr bwMode="auto">
          <a:xfrm>
            <a:off x="468313" y="446088"/>
            <a:ext cx="11720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548DD4"/>
                </a:solidFill>
              </a:rPr>
              <a:t>Risk Register</a:t>
            </a:r>
          </a:p>
        </p:txBody>
      </p:sp>
      <p:grpSp>
        <p:nvGrpSpPr>
          <p:cNvPr id="10649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12" name="Rectangle 11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106503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6500" name="Picture 2" descr="C:\Users\omnex\Desktop\APQP_PPAP Manager\Rpts\RiskRegister\RR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0" y="1209675"/>
            <a:ext cx="9672638" cy="4351338"/>
          </a:xfrm>
        </p:spPr>
      </p:pic>
      <p:pic>
        <p:nvPicPr>
          <p:cNvPr id="10650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8" y="457200"/>
            <a:ext cx="2149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" y="-501577"/>
            <a:ext cx="12066937" cy="783511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cxnSp>
        <p:nvCxnSpPr>
          <p:cNvPr id="9" name="Straight Connector 8"/>
          <p:cNvCxnSpPr/>
          <p:nvPr/>
        </p:nvCxnSpPr>
        <p:spPr>
          <a:xfrm>
            <a:off x="5659096" y="1961973"/>
            <a:ext cx="0" cy="167890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14078" y="1041682"/>
            <a:ext cx="10512862" cy="1325218"/>
          </a:xfrm>
        </p:spPr>
        <p:txBody>
          <a:bodyPr>
            <a:normAutofit/>
          </a:bodyPr>
          <a:lstStyle/>
          <a:p>
            <a:r>
              <a:rPr lang="en-US" sz="3999" dirty="0"/>
              <a:t>Thank you  </a:t>
            </a:r>
            <a:r>
              <a:rPr lang="en-US" altLang="zh-CN" sz="3999" dirty="0"/>
              <a:t>/ </a:t>
            </a:r>
            <a:r>
              <a:rPr lang="zh-CN" altLang="en-US" sz="3999" dirty="0"/>
              <a:t>谢谢</a:t>
            </a:r>
            <a:endParaRPr lang="en-US" sz="3999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1633" y="496064"/>
            <a:ext cx="10512862" cy="1091236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8950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26C28-DED1-41B1-8702-B2521C7F3BE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normAutofit fontScale="92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548DD4"/>
                </a:solidFill>
              </a:rPr>
              <a:t>奥曼克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快照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OMNEX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GROUP </a:t>
            </a:r>
            <a:r>
              <a:rPr lang="en-US" sz="2800" b="1" dirty="0" smtClean="0">
                <a:solidFill>
                  <a:srgbClr val="548DD4"/>
                </a:solidFill>
                <a:latin typeface="+mn-lt"/>
              </a:rPr>
              <a:t>SNAPSHOT</a:t>
            </a:r>
            <a:endParaRPr lang="en-US" sz="2800" b="1" dirty="0" smtClean="0">
              <a:solidFill>
                <a:srgbClr val="548DD4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24" y="1092827"/>
            <a:ext cx="5383188" cy="51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08013" y="1270000"/>
            <a:ext cx="8001000" cy="4673600"/>
            <a:chOff x="768" y="576"/>
            <a:chExt cx="4311" cy="3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68" y="576"/>
              <a:ext cx="279" cy="37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400" b="1" dirty="0"/>
                <a:t>C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O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R</a:t>
              </a:r>
            </a:p>
            <a:p>
              <a:pPr algn="ctr" eaLnBrk="1" hangingPunct="1">
                <a:defRPr/>
              </a:pPr>
              <a:endParaRPr lang="en-US" sz="1400" b="1" dirty="0"/>
            </a:p>
            <a:p>
              <a:pPr algn="ctr" eaLnBrk="1" hangingPunct="1">
                <a:defRPr/>
              </a:pPr>
              <a:r>
                <a:rPr lang="en-US" sz="1400" b="1" dirty="0"/>
                <a:t>N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D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  <a:endParaRPr lang="en-US" sz="1400" dirty="0"/>
            </a:p>
          </p:txBody>
        </p:sp>
        <p:sp>
          <p:nvSpPr>
            <p:cNvPr id="33800" name="AutoShape 7"/>
            <p:cNvSpPr>
              <a:spLocks noChangeArrowheads="1"/>
            </p:cNvSpPr>
            <p:nvPr/>
          </p:nvSpPr>
          <p:spPr bwMode="auto">
            <a:xfrm>
              <a:off x="1047" y="1799"/>
              <a:ext cx="270" cy="115"/>
            </a:xfrm>
            <a:prstGeom prst="rightArrow">
              <a:avLst>
                <a:gd name="adj1" fmla="val 50000"/>
                <a:gd name="adj2" fmla="val 58696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296" y="912"/>
              <a:ext cx="1002" cy="18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2626" y="835"/>
              <a:ext cx="1001" cy="196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ENTERPRISE </a:t>
              </a:r>
            </a:p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QUALITY</a:t>
              </a:r>
            </a:p>
            <a:p>
              <a:pPr algn="ctr" eaLnBrk="1" hangingPunct="1"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(</a:t>
              </a:r>
              <a:r>
                <a:rPr lang="en-US" sz="1600" b="1" dirty="0" err="1">
                  <a:solidFill>
                    <a:schemeClr val="bg1"/>
                  </a:solidFill>
                </a:rPr>
                <a:t>EwQIMS</a:t>
              </a:r>
              <a:r>
                <a:rPr lang="en-US" sz="1600" b="1" dirty="0">
                  <a:solidFill>
                    <a:schemeClr val="bg1"/>
                  </a:solidFill>
                </a:rPr>
                <a:t>® </a:t>
              </a:r>
              <a:r>
                <a:rPr lang="en-US" sz="1400" b="1" baseline="36000" dirty="0">
                  <a:solidFill>
                    <a:schemeClr val="bg1"/>
                  </a:solidFill>
                </a:rPr>
                <a:t>TM</a:t>
              </a:r>
              <a:r>
                <a:rPr lang="en-US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3803" name="AutoShape 15"/>
            <p:cNvSpPr>
              <a:spLocks noChangeArrowheads="1"/>
            </p:cNvSpPr>
            <p:nvPr/>
          </p:nvSpPr>
          <p:spPr bwMode="auto">
            <a:xfrm>
              <a:off x="2318" y="1760"/>
              <a:ext cx="308" cy="154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3935" y="835"/>
              <a:ext cx="730" cy="196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PLM</a:t>
              </a: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663" y="3146"/>
              <a:ext cx="2618" cy="50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ERP</a:t>
              </a:r>
            </a:p>
          </p:txBody>
        </p:sp>
        <p:sp>
          <p:nvSpPr>
            <p:cNvPr id="33806" name="AutoShape 22"/>
            <p:cNvSpPr>
              <a:spLocks noChangeArrowheads="1"/>
            </p:cNvSpPr>
            <p:nvPr/>
          </p:nvSpPr>
          <p:spPr bwMode="auto">
            <a:xfrm rot="5400000">
              <a:off x="1818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7" name="AutoShape 23"/>
            <p:cNvSpPr>
              <a:spLocks noChangeArrowheads="1"/>
            </p:cNvSpPr>
            <p:nvPr/>
          </p:nvSpPr>
          <p:spPr bwMode="auto">
            <a:xfrm rot="5400000">
              <a:off x="3993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8" name="AutoShape 24"/>
            <p:cNvSpPr>
              <a:spLocks noChangeArrowheads="1"/>
            </p:cNvSpPr>
            <p:nvPr/>
          </p:nvSpPr>
          <p:spPr bwMode="auto">
            <a:xfrm rot="5400000">
              <a:off x="2838" y="2896"/>
              <a:ext cx="346" cy="154"/>
            </a:xfrm>
            <a:prstGeom prst="leftRightArrow">
              <a:avLst>
                <a:gd name="adj1" fmla="val 50000"/>
                <a:gd name="adj2" fmla="val 44935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09" name="Text Box 28"/>
            <p:cNvSpPr txBox="1">
              <a:spLocks noChangeArrowheads="1"/>
            </p:cNvSpPr>
            <p:nvPr/>
          </p:nvSpPr>
          <p:spPr bwMode="auto">
            <a:xfrm>
              <a:off x="1507" y="1710"/>
              <a:ext cx="503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CRM</a:t>
              </a:r>
            </a:p>
          </p:txBody>
        </p:sp>
        <p:grpSp>
          <p:nvGrpSpPr>
            <p:cNvPr id="33810" name="Group 66"/>
            <p:cNvGrpSpPr>
              <a:grpSpLocks/>
            </p:cNvGrpSpPr>
            <p:nvPr/>
          </p:nvGrpSpPr>
          <p:grpSpPr bwMode="auto">
            <a:xfrm>
              <a:off x="4281" y="2800"/>
              <a:ext cx="270" cy="1270"/>
              <a:chOff x="4608" y="2496"/>
              <a:chExt cx="336" cy="1584"/>
            </a:xfrm>
          </p:grpSpPr>
          <p:grpSp>
            <p:nvGrpSpPr>
              <p:cNvPr id="33825" name="Group 65"/>
              <p:cNvGrpSpPr>
                <a:grpSpLocks/>
              </p:cNvGrpSpPr>
              <p:nvPr/>
            </p:nvGrpSpPr>
            <p:grpSpPr bwMode="auto">
              <a:xfrm>
                <a:off x="4704" y="2496"/>
                <a:ext cx="240" cy="1584"/>
                <a:chOff x="4704" y="2496"/>
                <a:chExt cx="240" cy="1584"/>
              </a:xfrm>
            </p:grpSpPr>
            <p:sp>
              <p:nvSpPr>
                <p:cNvPr id="33828" name="Line 36"/>
                <p:cNvSpPr>
                  <a:spLocks noChangeShapeType="1"/>
                </p:cNvSpPr>
                <p:nvPr/>
              </p:nvSpPr>
              <p:spPr bwMode="auto">
                <a:xfrm>
                  <a:off x="4848" y="2496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29" name="Line 37"/>
                <p:cNvSpPr>
                  <a:spLocks noChangeShapeType="1"/>
                </p:cNvSpPr>
                <p:nvPr/>
              </p:nvSpPr>
              <p:spPr bwMode="auto">
                <a:xfrm>
                  <a:off x="4944" y="2496"/>
                  <a:ext cx="0" cy="15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0" name="Line 38"/>
                <p:cNvSpPr>
                  <a:spLocks noChangeShapeType="1"/>
                </p:cNvSpPr>
                <p:nvPr/>
              </p:nvSpPr>
              <p:spPr bwMode="auto">
                <a:xfrm>
                  <a:off x="4848" y="249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704" y="393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4704" y="4032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3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704" y="3888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3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704" y="4032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3826" name="Line 44"/>
              <p:cNvSpPr>
                <a:spLocks noChangeShapeType="1"/>
              </p:cNvSpPr>
              <p:nvPr/>
            </p:nvSpPr>
            <p:spPr bwMode="auto">
              <a:xfrm flipV="1">
                <a:off x="4608" y="38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7" name="Line 45"/>
              <p:cNvSpPr>
                <a:spLocks noChangeShapeType="1"/>
              </p:cNvSpPr>
              <p:nvPr/>
            </p:nvSpPr>
            <p:spPr bwMode="auto">
              <a:xfrm flipH="1" flipV="1">
                <a:off x="4608" y="398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625" y="3878"/>
              <a:ext cx="2656" cy="34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b="1" dirty="0"/>
                <a:t>SUPPLIER</a:t>
              </a:r>
            </a:p>
          </p:txBody>
        </p:sp>
        <p:grpSp>
          <p:nvGrpSpPr>
            <p:cNvPr id="33812" name="Group 64"/>
            <p:cNvGrpSpPr>
              <a:grpSpLocks/>
            </p:cNvGrpSpPr>
            <p:nvPr/>
          </p:nvGrpSpPr>
          <p:grpSpPr bwMode="auto">
            <a:xfrm>
              <a:off x="1355" y="2832"/>
              <a:ext cx="270" cy="1277"/>
              <a:chOff x="960" y="2496"/>
              <a:chExt cx="336" cy="1632"/>
            </a:xfrm>
          </p:grpSpPr>
          <p:sp>
            <p:nvSpPr>
              <p:cNvPr id="33817" name="Line 46"/>
              <p:cNvSpPr>
                <a:spLocks noChangeShapeType="1"/>
              </p:cNvSpPr>
              <p:nvPr/>
            </p:nvSpPr>
            <p:spPr bwMode="auto">
              <a:xfrm>
                <a:off x="960" y="2496"/>
                <a:ext cx="0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18" name="Line 47"/>
              <p:cNvSpPr>
                <a:spLocks noChangeShapeType="1"/>
              </p:cNvSpPr>
              <p:nvPr/>
            </p:nvSpPr>
            <p:spPr bwMode="auto">
              <a:xfrm>
                <a:off x="1056" y="2496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19" name="Line 48"/>
              <p:cNvSpPr>
                <a:spLocks noChangeShapeType="1"/>
              </p:cNvSpPr>
              <p:nvPr/>
            </p:nvSpPr>
            <p:spPr bwMode="auto">
              <a:xfrm>
                <a:off x="1056" y="398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0" name="Line 49"/>
              <p:cNvSpPr>
                <a:spLocks noChangeShapeType="1"/>
              </p:cNvSpPr>
              <p:nvPr/>
            </p:nvSpPr>
            <p:spPr bwMode="auto">
              <a:xfrm>
                <a:off x="960" y="408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1" name="Line 50"/>
              <p:cNvSpPr>
                <a:spLocks noChangeShapeType="1"/>
              </p:cNvSpPr>
              <p:nvPr/>
            </p:nvSpPr>
            <p:spPr bwMode="auto">
              <a:xfrm flipV="1">
                <a:off x="1200" y="393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2" name="Line 51"/>
              <p:cNvSpPr>
                <a:spLocks noChangeShapeType="1"/>
              </p:cNvSpPr>
              <p:nvPr/>
            </p:nvSpPr>
            <p:spPr bwMode="auto">
              <a:xfrm flipV="1">
                <a:off x="1200" y="408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3" name="Line 56"/>
              <p:cNvSpPr>
                <a:spLocks noChangeShapeType="1"/>
              </p:cNvSpPr>
              <p:nvPr/>
            </p:nvSpPr>
            <p:spPr bwMode="auto">
              <a:xfrm flipH="1" flipV="1">
                <a:off x="1200" y="393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824" name="Line 57"/>
              <p:cNvSpPr>
                <a:spLocks noChangeShapeType="1"/>
              </p:cNvSpPr>
              <p:nvPr/>
            </p:nvSpPr>
            <p:spPr bwMode="auto">
              <a:xfrm flipH="1">
                <a:off x="1200" y="403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9" name="Rectangle 58"/>
            <p:cNvSpPr>
              <a:spLocks noChangeArrowheads="1"/>
            </p:cNvSpPr>
            <p:nvPr/>
          </p:nvSpPr>
          <p:spPr bwMode="auto">
            <a:xfrm>
              <a:off x="4848" y="576"/>
              <a:ext cx="231" cy="35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400" b="1" dirty="0"/>
                <a:t>C</a:t>
              </a:r>
              <a:br>
                <a:rPr lang="en-US" sz="1400" b="1" dirty="0"/>
              </a:b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S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O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R</a:t>
              </a:r>
            </a:p>
            <a:p>
              <a:pPr algn="ctr" eaLnBrk="1" hangingPunct="1">
                <a:defRPr/>
              </a:pPr>
              <a:endParaRPr lang="en-US" sz="1400" b="1" dirty="0"/>
            </a:p>
            <a:p>
              <a:pPr algn="ctr" eaLnBrk="1" hangingPunct="1">
                <a:defRPr/>
              </a:pPr>
              <a:r>
                <a:rPr lang="en-US" sz="1400" b="1" dirty="0"/>
                <a:t>F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U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F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I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L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M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E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N</a:t>
              </a:r>
            </a:p>
            <a:p>
              <a:pPr algn="ctr" eaLnBrk="1" hangingPunct="1">
                <a:defRPr/>
              </a:pPr>
              <a:r>
                <a:rPr lang="en-US" sz="1400" b="1" dirty="0"/>
                <a:t>T</a:t>
              </a:r>
              <a:endParaRPr lang="en-US" sz="1400" dirty="0"/>
            </a:p>
          </p:txBody>
        </p:sp>
        <p:sp>
          <p:nvSpPr>
            <p:cNvPr id="33814" name="AutoShape 61"/>
            <p:cNvSpPr>
              <a:spLocks noChangeArrowheads="1"/>
            </p:cNvSpPr>
            <p:nvPr/>
          </p:nvSpPr>
          <p:spPr bwMode="auto">
            <a:xfrm>
              <a:off x="3627" y="1722"/>
              <a:ext cx="308" cy="154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15" name="AutoShape 62"/>
            <p:cNvSpPr>
              <a:spLocks noChangeArrowheads="1"/>
            </p:cNvSpPr>
            <p:nvPr/>
          </p:nvSpPr>
          <p:spPr bwMode="auto">
            <a:xfrm>
              <a:off x="2934" y="3647"/>
              <a:ext cx="154" cy="231"/>
            </a:xfrm>
            <a:prstGeom prst="upDownArrow">
              <a:avLst>
                <a:gd name="adj1" fmla="val 50000"/>
                <a:gd name="adj2" fmla="val 3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3816" name="AutoShape 63"/>
            <p:cNvSpPr>
              <a:spLocks noChangeArrowheads="1"/>
            </p:cNvSpPr>
            <p:nvPr/>
          </p:nvSpPr>
          <p:spPr bwMode="auto">
            <a:xfrm>
              <a:off x="4666" y="2569"/>
              <a:ext cx="193" cy="115"/>
            </a:xfrm>
            <a:prstGeom prst="rightArrow">
              <a:avLst>
                <a:gd name="adj1" fmla="val 50000"/>
                <a:gd name="adj2" fmla="val 4195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1" name="Title 9"/>
          <p:cNvSpPr txBox="1">
            <a:spLocks/>
          </p:cNvSpPr>
          <p:nvPr/>
        </p:nvSpPr>
        <p:spPr bwMode="auto">
          <a:xfrm>
            <a:off x="455613" y="407988"/>
            <a:ext cx="6248399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企业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实施  </a:t>
            </a:r>
            <a:r>
              <a:rPr lang="en-US" altLang="en-US" sz="2800" b="1" dirty="0" smtClean="0">
                <a:solidFill>
                  <a:srgbClr val="548DD4"/>
                </a:solidFill>
              </a:rPr>
              <a:t>Enterprise Implementations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33796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44" name="Rectangle 4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33798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9"/>
          <p:cNvSpPr txBox="1">
            <a:spLocks/>
          </p:cNvSpPr>
          <p:nvPr/>
        </p:nvSpPr>
        <p:spPr bwMode="auto">
          <a:xfrm>
            <a:off x="455613" y="407988"/>
            <a:ext cx="57610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548DD4"/>
                </a:solidFill>
              </a:rPr>
              <a:t>企业级</a:t>
            </a:r>
            <a:r>
              <a:rPr lang="zh-CN" altLang="en-US" sz="2800" b="1" dirty="0" smtClean="0">
                <a:solidFill>
                  <a:srgbClr val="548DD4"/>
                </a:solidFill>
              </a:rPr>
              <a:t>质量</a:t>
            </a:r>
            <a:r>
              <a:rPr lang="en-US" altLang="en-US" sz="2800" b="1" dirty="0" smtClean="0">
                <a:solidFill>
                  <a:srgbClr val="548DD4"/>
                </a:solidFill>
              </a:rPr>
              <a:t>Enterprise Quality</a:t>
            </a:r>
            <a:endParaRPr lang="en-US" altLang="en-US" sz="2800" b="1" dirty="0">
              <a:solidFill>
                <a:srgbClr val="548DD4"/>
              </a:solidFill>
            </a:endParaRPr>
          </a:p>
        </p:txBody>
      </p:sp>
      <p:grpSp>
        <p:nvGrpSpPr>
          <p:cNvPr id="34819" name="Group 42"/>
          <p:cNvGrpSpPr>
            <a:grpSpLocks/>
          </p:cNvGrpSpPr>
          <p:nvPr/>
        </p:nvGrpSpPr>
        <p:grpSpPr bwMode="auto">
          <a:xfrm>
            <a:off x="298450" y="6248400"/>
            <a:ext cx="1720850" cy="525463"/>
            <a:chOff x="298612" y="6248400"/>
            <a:chExt cx="1721323" cy="524794"/>
          </a:xfrm>
        </p:grpSpPr>
        <p:sp>
          <p:nvSpPr>
            <p:cNvPr id="44" name="Rectangle 43"/>
            <p:cNvSpPr/>
            <p:nvPr/>
          </p:nvSpPr>
          <p:spPr>
            <a:xfrm>
              <a:off x="333547" y="6248400"/>
              <a:ext cx="1646690" cy="478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dirty="0"/>
                <a:t>v</a:t>
              </a:r>
            </a:p>
          </p:txBody>
        </p:sp>
        <p:pic>
          <p:nvPicPr>
            <p:cNvPr id="3482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2" y="6248400"/>
              <a:ext cx="1721323" cy="52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2" descr="http://localhost/EwIMS3/instancedata/common/Documents/Companylogo/ewim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828800"/>
            <a:ext cx="3570288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989013" y="3070225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Enterprise-wide Quality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Integrated Management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www.omnexsystems.com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10" y="1660785"/>
            <a:ext cx="4594582" cy="4120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02" y="268090"/>
            <a:ext cx="11553688" cy="10365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企业</a:t>
            </a:r>
            <a:r>
              <a:rPr lang="zh-CN" altLang="en-US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级</a:t>
            </a:r>
            <a:r>
              <a:rPr lang="en-US" altLang="zh-CN" sz="2800" b="1" dirty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APQP </a:t>
            </a:r>
            <a:r>
              <a:rPr lang="zh-CN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方案   </a:t>
            </a:r>
            <a:r>
              <a:rPr lang="en-US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Enterprise </a:t>
            </a:r>
            <a:r>
              <a:rPr lang="en-US" altLang="en-US" sz="2800" b="1" dirty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APQP </a:t>
            </a:r>
            <a:r>
              <a:rPr lang="en-US" altLang="en-US" sz="2800" b="1" dirty="0" smtClean="0">
                <a:solidFill>
                  <a:srgbClr val="548DD4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Solution</a:t>
            </a:r>
            <a:endParaRPr lang="en-US" sz="2800" b="1" dirty="0">
              <a:solidFill>
                <a:srgbClr val="548DD4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79492" y="6559802"/>
            <a:ext cx="1371243" cy="274249"/>
          </a:xfrm>
          <a:prstGeom prst="rect">
            <a:avLst/>
          </a:prstGeom>
        </p:spPr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41" y="945594"/>
            <a:ext cx="6746905" cy="48130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44"/>
          <p:cNvSpPr txBox="1">
            <a:spLocks noChangeArrowheads="1"/>
          </p:cNvSpPr>
          <p:nvPr/>
        </p:nvSpPr>
        <p:spPr bwMode="auto">
          <a:xfrm>
            <a:off x="632660" y="3509034"/>
            <a:ext cx="2611881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your Voice of Customer &amp; Requirements through out the System, Sub-System &amp; Components – functions, requirements, and characteristics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9" name="TextBox 44"/>
          <p:cNvSpPr txBox="1">
            <a:spLocks noChangeArrowheads="1"/>
          </p:cNvSpPr>
          <p:nvPr/>
        </p:nvSpPr>
        <p:spPr bwMode="auto">
          <a:xfrm>
            <a:off x="688752" y="2109000"/>
            <a:ext cx="2206874" cy="83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Managing integrated APQP/PPAPs, Safety Plans, and Safety Cases for organization and suppliers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0" name="TextBox 44"/>
          <p:cNvSpPr txBox="1">
            <a:spLocks noChangeArrowheads="1"/>
          </p:cNvSpPr>
          <p:nvPr/>
        </p:nvSpPr>
        <p:spPr bwMode="auto">
          <a:xfrm>
            <a:off x="4995404" y="5619487"/>
            <a:ext cx="1891003" cy="6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your In-Process, Receiving &amp; Final inspections 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1" name="TextBox 44"/>
          <p:cNvSpPr txBox="1">
            <a:spLocks noChangeArrowheads="1"/>
          </p:cNvSpPr>
          <p:nvPr/>
        </p:nvSpPr>
        <p:spPr bwMode="auto">
          <a:xfrm>
            <a:off x="7701561" y="4500310"/>
            <a:ext cx="2428122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Manage  your gages and performs all MSA Studies - Bias, Calibration, GR&amp;R, and Stability Studies for Variable and Attribute gages.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8622471" y="3501296"/>
            <a:ext cx="2428122" cy="6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Conducting integrated problem solving for internal quality, external quality, suppliers etc.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3" name="TextBox 44"/>
          <p:cNvSpPr txBox="1">
            <a:spLocks noChangeArrowheads="1"/>
          </p:cNvSpPr>
          <p:nvPr/>
        </p:nvSpPr>
        <p:spPr bwMode="auto">
          <a:xfrm>
            <a:off x="8864508" y="2102085"/>
            <a:ext cx="2428122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Top  management in implementing customer-focused continual improvement and tracking performance </a:t>
            </a:r>
            <a:endParaRPr lang="en-IN" sz="1200" b="1" dirty="0">
              <a:solidFill>
                <a:schemeClr val="tx1">
                  <a:lumMod val="50000"/>
                </a:schemeClr>
              </a:solidFill>
              <a:latin typeface="Trebuchet MS" panose="020B0603020202020204" pitchFamily="34" charset="0"/>
              <a:ea typeface="Roboto medium" pitchFamily="2" charset="0"/>
            </a:endParaRPr>
          </a:p>
        </p:txBody>
      </p:sp>
      <p:sp>
        <p:nvSpPr>
          <p:cNvPr id="14" name="TextBox 44"/>
          <p:cNvSpPr txBox="1">
            <a:spLocks noChangeArrowheads="1"/>
          </p:cNvSpPr>
          <p:nvPr/>
        </p:nvSpPr>
        <p:spPr bwMode="auto">
          <a:xfrm>
            <a:off x="2080081" y="4743226"/>
            <a:ext cx="2172157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1200" b="1" dirty="0">
                <a:solidFill>
                  <a:schemeClr val="tx1">
                    <a:lumMod val="50000"/>
                  </a:schemeClr>
                </a:solidFill>
                <a:latin typeface="Trebuchet MS" panose="020B0603020202020204" pitchFamily="34" charset="0"/>
                <a:ea typeface="Roboto medium" pitchFamily="2" charset="0"/>
              </a:rPr>
              <a:t>Linked DFMEA, Test Plans, Process Flow, PFMEA, Control Plans and Work Instructions by Product and Process Families</a:t>
            </a:r>
          </a:p>
        </p:txBody>
      </p:sp>
    </p:spTree>
    <p:extLst>
      <p:ext uri="{BB962C8B-B14F-4D97-AF65-F5344CB8AC3E}">
        <p14:creationId xmlns:p14="http://schemas.microsoft.com/office/powerpoint/2010/main" val="8852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1705</Words>
  <Application>Microsoft Office PowerPoint</Application>
  <PresentationFormat>自定义</PresentationFormat>
  <Paragraphs>350</Paragraphs>
  <Slides>56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Office Theme</vt:lpstr>
      <vt:lpstr>Custom Design</vt:lpstr>
      <vt:lpstr>1_Office Theme</vt:lpstr>
      <vt:lpstr>1_Custom Design</vt:lpstr>
      <vt:lpstr>2_Custom Design</vt:lpstr>
      <vt:lpstr>Image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企业级APQP 方案   Enterprise APQP Solution</vt:lpstr>
      <vt:lpstr>供应商质量管理套件  Supplier Quality Management Suite</vt:lpstr>
      <vt:lpstr>PowerPoint 演示文稿</vt:lpstr>
      <vt:lpstr>Managing APQP using ‘SPREADSHEETS’ can be a challenging experience 使用'SPREADSHEETS'管理APQP可能是一个具有挑战性的经历</vt:lpstr>
      <vt:lpstr>PowerPoint 演示文稿</vt:lpstr>
      <vt:lpstr>PowerPoint 演示文稿</vt:lpstr>
      <vt:lpstr>PowerPoint 演示文稿</vt:lpstr>
      <vt:lpstr>Current Target Customers目前的目标客户</vt:lpstr>
      <vt:lpstr>EwQIMS Software Customers – Worldwide全球范围内的软件客户</vt:lpstr>
      <vt:lpstr>PowerPoint 演示文稿</vt:lpstr>
      <vt:lpstr>PowerPoint 演示文稿</vt:lpstr>
      <vt:lpstr>PowerPoint 演示文稿</vt:lpstr>
      <vt:lpstr>需求Requirement #2 </vt:lpstr>
      <vt:lpstr> </vt:lpstr>
      <vt:lpstr> </vt:lpstr>
      <vt:lpstr>  </vt:lpstr>
      <vt:lpstr>   </vt:lpstr>
      <vt:lpstr>  </vt:lpstr>
      <vt:lpstr>需求Requirement #14</vt:lpstr>
      <vt:lpstr>  </vt:lpstr>
      <vt:lpstr>需求Requirement #14</vt:lpstr>
      <vt:lpstr>PowerPoint 演示文稿</vt:lpstr>
      <vt:lpstr>PowerPoint 演示文稿</vt:lpstr>
      <vt:lpstr>PowerPoint 演示文稿</vt:lpstr>
      <vt:lpstr>PowerPoint 演示文稿</vt:lpstr>
      <vt:lpstr>需求Requirement #6 &amp; #13</vt:lpstr>
      <vt:lpstr>   </vt:lpstr>
      <vt:lpstr>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跟踪项目截止日期，文件，质量和资源Track Projects Deadlines, Documents, Quality &amp; Resources </vt:lpstr>
      <vt:lpstr>会议管理 Meetings Manager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 / 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Omnex</dc:creator>
  <cp:lastModifiedBy>Windows 用户</cp:lastModifiedBy>
  <cp:revision>540</cp:revision>
  <dcterms:created xsi:type="dcterms:W3CDTF">2016-03-15T06:32:30Z</dcterms:created>
  <dcterms:modified xsi:type="dcterms:W3CDTF">2018-06-19T10:19:47Z</dcterms:modified>
</cp:coreProperties>
</file>